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57" r:id="rId4"/>
    <p:sldId id="260" r:id="rId5"/>
    <p:sldId id="263" r:id="rId6"/>
    <p:sldId id="264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80" r:id="rId18"/>
    <p:sldId id="279" r:id="rId19"/>
    <p:sldId id="276" r:id="rId20"/>
    <p:sldId id="281" r:id="rId21"/>
    <p:sldId id="278" r:id="rId22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9900"/>
    <a:srgbClr val="FF66CC"/>
    <a:srgbClr val="FFFF00"/>
    <a:srgbClr val="0000FF"/>
    <a:srgbClr val="993366"/>
    <a:srgbClr val="00FF00"/>
    <a:srgbClr val="FF0000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3" autoAdjust="0"/>
    <p:restoredTop sz="94643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E1D352-C74C-4AB2-B6E2-688DFF130445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23F6055-65B6-466C-A8C1-1E40CE4BF3E2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just" rtl="0"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Регистрация Счетной палаты в качестве юридического лица (зарегистрирована в налоговом органе 05 мая 2012 года)</a:t>
          </a:r>
          <a:endParaRPr lang="ru-RU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D834081-A4CB-428B-AD6C-C54726D5605B}" type="parTrans" cxnId="{46DB9B42-93D6-4E33-A6EB-2F4EC6544EA1}">
      <dgm:prSet/>
      <dgm:spPr/>
      <dgm:t>
        <a:bodyPr/>
        <a:lstStyle/>
        <a:p>
          <a:endParaRPr lang="ru-RU"/>
        </a:p>
      </dgm:t>
    </dgm:pt>
    <dgm:pt modelId="{B03C7464-2570-45D2-9272-CFCE216869E4}" type="sibTrans" cxnId="{46DB9B42-93D6-4E33-A6EB-2F4EC6544EA1}">
      <dgm:prSet/>
      <dgm:spPr/>
      <dgm:t>
        <a:bodyPr/>
        <a:lstStyle/>
        <a:p>
          <a:endParaRPr lang="ru-RU"/>
        </a:p>
      </dgm:t>
    </dgm:pt>
    <dgm:pt modelId="{51345AD2-14AD-4AB2-BD73-4F43BA4A1BE8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just" rtl="0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Разработаны и утверждены локальные правовые акты: Правила внутреннего трудового распорядка, Положение об оплате труда, Инструкция по делопроизводству, Положение о гербовой печати Счетной палаты, Положение о бланках служебных удостоверений, Этический кодекс сотрудников Счетной палаты и другие правовые акты</a:t>
          </a:r>
          <a:endParaRPr lang="ru-RU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B8292E7-AA52-4140-A926-8BD7162DA742}" type="parTrans" cxnId="{8EB861F7-C127-44AF-B8D0-BEE75F5461E4}">
      <dgm:prSet/>
      <dgm:spPr/>
      <dgm:t>
        <a:bodyPr/>
        <a:lstStyle/>
        <a:p>
          <a:endParaRPr lang="ru-RU"/>
        </a:p>
      </dgm:t>
    </dgm:pt>
    <dgm:pt modelId="{A2562DF2-2E4E-45E3-BEFB-4BC402FF9FEC}" type="sibTrans" cxnId="{8EB861F7-C127-44AF-B8D0-BEE75F5461E4}">
      <dgm:prSet/>
      <dgm:spPr/>
      <dgm:t>
        <a:bodyPr/>
        <a:lstStyle/>
        <a:p>
          <a:endParaRPr lang="ru-RU"/>
        </a:p>
      </dgm:t>
    </dgm:pt>
    <dgm:pt modelId="{3B54CC1A-2D12-466D-9952-2B97061D0898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just" rtl="0"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Составлены и утверждены: бюджетная смета расходов на 2012 год, бюджетная роспись главного распорядителя, реестр расходных обязательств</a:t>
          </a:r>
          <a:endParaRPr lang="ru-RU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395BEA3-8CF8-40FB-A80F-41F4C8BB5838}" type="parTrans" cxnId="{5229BEC4-C39D-4AAD-813D-A7E91CE9F3AA}">
      <dgm:prSet/>
      <dgm:spPr/>
      <dgm:t>
        <a:bodyPr/>
        <a:lstStyle/>
        <a:p>
          <a:endParaRPr lang="ru-RU"/>
        </a:p>
      </dgm:t>
    </dgm:pt>
    <dgm:pt modelId="{EF7CCA55-480F-40E3-AE25-998D2CD7395A}" type="sibTrans" cxnId="{5229BEC4-C39D-4AAD-813D-A7E91CE9F3AA}">
      <dgm:prSet/>
      <dgm:spPr/>
      <dgm:t>
        <a:bodyPr/>
        <a:lstStyle/>
        <a:p>
          <a:endParaRPr lang="ru-RU"/>
        </a:p>
      </dgm:t>
    </dgm:pt>
    <dgm:pt modelId="{5F12A8CA-F226-4101-A67B-49A1C6C07310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just" rtl="0"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Открыты лицевые счета в УФЭП Администрации Колпашевского района, лицевой счет администратора доходов бюджета в УФК по Томской области</a:t>
          </a:r>
          <a:endParaRPr lang="ru-RU" sz="500" b="1" dirty="0">
            <a:solidFill>
              <a:schemeClr val="tx1"/>
            </a:solidFill>
          </a:endParaRPr>
        </a:p>
      </dgm:t>
    </dgm:pt>
    <dgm:pt modelId="{5367A15D-1F96-4F01-91A2-213A499138CF}" type="parTrans" cxnId="{BFE68038-CCBE-4938-9EE8-F8C5AD0167DE}">
      <dgm:prSet/>
      <dgm:spPr/>
      <dgm:t>
        <a:bodyPr/>
        <a:lstStyle/>
        <a:p>
          <a:endParaRPr lang="ru-RU"/>
        </a:p>
      </dgm:t>
    </dgm:pt>
    <dgm:pt modelId="{FB533348-F56C-49F5-944B-97FA09B12CE9}" type="sibTrans" cxnId="{BFE68038-CCBE-4938-9EE8-F8C5AD0167DE}">
      <dgm:prSet/>
      <dgm:spPr/>
      <dgm:t>
        <a:bodyPr/>
        <a:lstStyle/>
        <a:p>
          <a:endParaRPr lang="ru-RU"/>
        </a:p>
      </dgm:t>
    </dgm:pt>
    <dgm:pt modelId="{A65BC711-9D23-4613-9AFA-8BB43454F6E6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just" rtl="0"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Изготовлена гербовая печать, служебные удостоверения</a:t>
          </a:r>
          <a:endParaRPr lang="ru-RU" sz="500" b="1" dirty="0">
            <a:solidFill>
              <a:schemeClr val="tx1"/>
            </a:solidFill>
          </a:endParaRPr>
        </a:p>
      </dgm:t>
    </dgm:pt>
    <dgm:pt modelId="{A30738D6-8708-43E5-85CF-4CB8AA3AB942}" type="parTrans" cxnId="{2611EC15-2141-45D9-AC51-FD3BD7C04D36}">
      <dgm:prSet/>
      <dgm:spPr/>
      <dgm:t>
        <a:bodyPr/>
        <a:lstStyle/>
        <a:p>
          <a:endParaRPr lang="ru-RU"/>
        </a:p>
      </dgm:t>
    </dgm:pt>
    <dgm:pt modelId="{A3F06485-5C68-4395-B245-53015490F6FB}" type="sibTrans" cxnId="{2611EC15-2141-45D9-AC51-FD3BD7C04D36}">
      <dgm:prSet/>
      <dgm:spPr/>
      <dgm:t>
        <a:bodyPr/>
        <a:lstStyle/>
        <a:p>
          <a:endParaRPr lang="ru-RU"/>
        </a:p>
      </dgm:t>
    </dgm:pt>
    <dgm:pt modelId="{A304268D-C70E-471D-BB3D-13C954679552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Сформирован штат (утверждено штатное расписание, оформлен прием работников на работу, заключены трудовые договоры)</a:t>
          </a:r>
          <a:endParaRPr lang="ru-RU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01A349E-42C9-4329-B9D7-856C49DF23AA}" type="parTrans" cxnId="{FBDE6D22-1889-4C30-B54E-E70FAF9E20F8}">
      <dgm:prSet/>
      <dgm:spPr/>
      <dgm:t>
        <a:bodyPr/>
        <a:lstStyle/>
        <a:p>
          <a:endParaRPr lang="ru-RU"/>
        </a:p>
      </dgm:t>
    </dgm:pt>
    <dgm:pt modelId="{761D3373-8BA7-4671-B247-126CD5E823D1}" type="sibTrans" cxnId="{FBDE6D22-1889-4C30-B54E-E70FAF9E20F8}">
      <dgm:prSet/>
      <dgm:spPr/>
      <dgm:t>
        <a:bodyPr/>
        <a:lstStyle/>
        <a:p>
          <a:endParaRPr lang="ru-RU"/>
        </a:p>
      </dgm:t>
    </dgm:pt>
    <dgm:pt modelId="{EA0BC3FE-6A0B-4B91-8635-454D23FCDFEF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Разработаны и утверждены должностные регламенты</a:t>
          </a:r>
          <a:endParaRPr lang="ru-RU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CC188AD-0487-4E8C-AB1C-565D92744082}" type="parTrans" cxnId="{845D72D1-3EE6-4D4D-9F83-BEF7F799EB80}">
      <dgm:prSet/>
      <dgm:spPr/>
      <dgm:t>
        <a:bodyPr/>
        <a:lstStyle/>
        <a:p>
          <a:endParaRPr lang="ru-RU"/>
        </a:p>
      </dgm:t>
    </dgm:pt>
    <dgm:pt modelId="{2642AB7A-5380-43F8-A297-6E3259A77F8D}" type="sibTrans" cxnId="{845D72D1-3EE6-4D4D-9F83-BEF7F799EB80}">
      <dgm:prSet/>
      <dgm:spPr/>
      <dgm:t>
        <a:bodyPr/>
        <a:lstStyle/>
        <a:p>
          <a:endParaRPr lang="ru-RU"/>
        </a:p>
      </dgm:t>
    </dgm:pt>
    <dgm:pt modelId="{0D0C93A1-50D5-4002-96F2-45E236BB68AE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just" rtl="0"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Инициирована передача из казны муниципального образования в оперативное управление Счетной палаты имущества для осуществления деятельности. Заключен договор безвозмездного пользования недвижимого имущества (помещения)</a:t>
          </a:r>
          <a:endParaRPr lang="ru-RU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09BB12C-7279-4556-9DC6-79594ADAD51A}" type="parTrans" cxnId="{6AC94C5E-D3A2-47D7-9CE2-1F40A9A8960F}">
      <dgm:prSet/>
      <dgm:spPr/>
      <dgm:t>
        <a:bodyPr/>
        <a:lstStyle/>
        <a:p>
          <a:endParaRPr lang="ru-RU"/>
        </a:p>
      </dgm:t>
    </dgm:pt>
    <dgm:pt modelId="{ACFE9DF4-2DDB-439D-80EA-AF49BB8644C0}" type="sibTrans" cxnId="{6AC94C5E-D3A2-47D7-9CE2-1F40A9A8960F}">
      <dgm:prSet/>
      <dgm:spPr/>
      <dgm:t>
        <a:bodyPr/>
        <a:lstStyle/>
        <a:p>
          <a:endParaRPr lang="ru-RU"/>
        </a:p>
      </dgm:t>
    </dgm:pt>
    <dgm:pt modelId="{3D075251-C35C-49D3-A81B-2899FB9ED953}" type="pres">
      <dgm:prSet presAssocID="{E1E1D352-C74C-4AB2-B6E2-688DFF1304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CAF2A4-4A42-4E3E-AD2B-1B6BA7B1D67F}" type="pres">
      <dgm:prSet presAssocID="{B23F6055-65B6-466C-A8C1-1E40CE4BF3E2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976AE-320E-49D0-96C0-651A02AED533}" type="pres">
      <dgm:prSet presAssocID="{B03C7464-2570-45D2-9272-CFCE216869E4}" presName="spacer" presStyleCnt="0"/>
      <dgm:spPr/>
    </dgm:pt>
    <dgm:pt modelId="{8A955C5E-03BF-4ADF-B5C8-A67A06F006B1}" type="pres">
      <dgm:prSet presAssocID="{51345AD2-14AD-4AB2-BD73-4F43BA4A1BE8}" presName="parentText" presStyleLbl="node1" presStyleIdx="1" presStyleCnt="8" custLinFactNeighborX="-10292" custLinFactNeighborY="460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9027-5AE3-474B-92E9-740B64898098}" type="pres">
      <dgm:prSet presAssocID="{A2562DF2-2E4E-45E3-BEFB-4BC402FF9FEC}" presName="spacer" presStyleCnt="0"/>
      <dgm:spPr/>
    </dgm:pt>
    <dgm:pt modelId="{858720DE-6F53-49DE-A721-934E4735DF86}" type="pres">
      <dgm:prSet presAssocID="{3B54CC1A-2D12-466D-9952-2B97061D0898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8311A-D49B-4AE6-8550-5FA7B0A860A1}" type="pres">
      <dgm:prSet presAssocID="{EF7CCA55-480F-40E3-AE25-998D2CD7395A}" presName="spacer" presStyleCnt="0"/>
      <dgm:spPr/>
    </dgm:pt>
    <dgm:pt modelId="{69866038-A946-4DEA-82C0-A447B6DFC746}" type="pres">
      <dgm:prSet presAssocID="{5F12A8CA-F226-4101-A67B-49A1C6C07310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7412F-7F9F-4546-8D66-9AC3685A6B5E}" type="pres">
      <dgm:prSet presAssocID="{FB533348-F56C-49F5-944B-97FA09B12CE9}" presName="spacer" presStyleCnt="0"/>
      <dgm:spPr/>
    </dgm:pt>
    <dgm:pt modelId="{E8612DC5-0FD9-4264-B69A-C4560B7343AB}" type="pres">
      <dgm:prSet presAssocID="{A65BC711-9D23-4613-9AFA-8BB43454F6E6}" presName="parentText" presStyleLbl="node1" presStyleIdx="4" presStyleCnt="8" custLinFactY="2089" custLinFactNeighborX="-8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75E6C-4D0C-4E44-88D6-FB6139B54E91}" type="pres">
      <dgm:prSet presAssocID="{A3F06485-5C68-4395-B245-53015490F6FB}" presName="spacer" presStyleCnt="0"/>
      <dgm:spPr/>
    </dgm:pt>
    <dgm:pt modelId="{0A54CF97-E063-4C41-B3F7-4969C7A8A84D}" type="pres">
      <dgm:prSet presAssocID="{A304268D-C70E-471D-BB3D-13C954679552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FA897-1780-4411-9BC4-E1ED670FCD97}" type="pres">
      <dgm:prSet presAssocID="{761D3373-8BA7-4671-B247-126CD5E823D1}" presName="spacer" presStyleCnt="0"/>
      <dgm:spPr/>
    </dgm:pt>
    <dgm:pt modelId="{2042EFA2-2401-4D35-846F-7AC59E76A568}" type="pres">
      <dgm:prSet presAssocID="{EA0BC3FE-6A0B-4B91-8635-454D23FCDFEF}" presName="parentText" presStyleLbl="node1" presStyleIdx="6" presStyleCnt="8" custLinFactY="-1963" custLinFactNeighborX="-1372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6E524-F6DA-496F-9433-6E4B6A32D7C4}" type="pres">
      <dgm:prSet presAssocID="{2642AB7A-5380-43F8-A297-6E3259A77F8D}" presName="spacer" presStyleCnt="0"/>
      <dgm:spPr/>
    </dgm:pt>
    <dgm:pt modelId="{341566DC-E5F9-4759-B130-40F972F4EB10}" type="pres">
      <dgm:prSet presAssocID="{0D0C93A1-50D5-4002-96F2-45E236BB68AE}" presName="parentText" presStyleLbl="node1" presStyleIdx="7" presStyleCnt="8" custLinFactY="2890" custLinFactNeighborX="-1286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B6ED32-375B-4F7C-97D3-67BDC6AA0591}" type="presOf" srcId="{EA0BC3FE-6A0B-4B91-8635-454D23FCDFEF}" destId="{2042EFA2-2401-4D35-846F-7AC59E76A568}" srcOrd="0" destOrd="0" presId="urn:microsoft.com/office/officeart/2005/8/layout/vList2"/>
    <dgm:cxn modelId="{BFE68038-CCBE-4938-9EE8-F8C5AD0167DE}" srcId="{E1E1D352-C74C-4AB2-B6E2-688DFF130445}" destId="{5F12A8CA-F226-4101-A67B-49A1C6C07310}" srcOrd="3" destOrd="0" parTransId="{5367A15D-1F96-4F01-91A2-213A499138CF}" sibTransId="{FB533348-F56C-49F5-944B-97FA09B12CE9}"/>
    <dgm:cxn modelId="{5229BEC4-C39D-4AAD-813D-A7E91CE9F3AA}" srcId="{E1E1D352-C74C-4AB2-B6E2-688DFF130445}" destId="{3B54CC1A-2D12-466D-9952-2B97061D0898}" srcOrd="2" destOrd="0" parTransId="{6395BEA3-8CF8-40FB-A80F-41F4C8BB5838}" sibTransId="{EF7CCA55-480F-40E3-AE25-998D2CD7395A}"/>
    <dgm:cxn modelId="{90CC11D8-C993-4892-9E74-E625A325EE2F}" type="presOf" srcId="{3B54CC1A-2D12-466D-9952-2B97061D0898}" destId="{858720DE-6F53-49DE-A721-934E4735DF86}" srcOrd="0" destOrd="0" presId="urn:microsoft.com/office/officeart/2005/8/layout/vList2"/>
    <dgm:cxn modelId="{845D72D1-3EE6-4D4D-9F83-BEF7F799EB80}" srcId="{E1E1D352-C74C-4AB2-B6E2-688DFF130445}" destId="{EA0BC3FE-6A0B-4B91-8635-454D23FCDFEF}" srcOrd="6" destOrd="0" parTransId="{8CC188AD-0487-4E8C-AB1C-565D92744082}" sibTransId="{2642AB7A-5380-43F8-A297-6E3259A77F8D}"/>
    <dgm:cxn modelId="{9ABFCA54-2BCD-45A0-8F34-1BB4788CEA53}" type="presOf" srcId="{5F12A8CA-F226-4101-A67B-49A1C6C07310}" destId="{69866038-A946-4DEA-82C0-A447B6DFC746}" srcOrd="0" destOrd="0" presId="urn:microsoft.com/office/officeart/2005/8/layout/vList2"/>
    <dgm:cxn modelId="{2611EC15-2141-45D9-AC51-FD3BD7C04D36}" srcId="{E1E1D352-C74C-4AB2-B6E2-688DFF130445}" destId="{A65BC711-9D23-4613-9AFA-8BB43454F6E6}" srcOrd="4" destOrd="0" parTransId="{A30738D6-8708-43E5-85CF-4CB8AA3AB942}" sibTransId="{A3F06485-5C68-4395-B245-53015490F6FB}"/>
    <dgm:cxn modelId="{1E0BF05F-D64B-425C-86CD-4929FCD034EB}" type="presOf" srcId="{A304268D-C70E-471D-BB3D-13C954679552}" destId="{0A54CF97-E063-4C41-B3F7-4969C7A8A84D}" srcOrd="0" destOrd="0" presId="urn:microsoft.com/office/officeart/2005/8/layout/vList2"/>
    <dgm:cxn modelId="{6AC94C5E-D3A2-47D7-9CE2-1F40A9A8960F}" srcId="{E1E1D352-C74C-4AB2-B6E2-688DFF130445}" destId="{0D0C93A1-50D5-4002-96F2-45E236BB68AE}" srcOrd="7" destOrd="0" parTransId="{709BB12C-7279-4556-9DC6-79594ADAD51A}" sibTransId="{ACFE9DF4-2DDB-439D-80EA-AF49BB8644C0}"/>
    <dgm:cxn modelId="{89076257-F11D-4C05-BED1-FC9DF36A23EF}" type="presOf" srcId="{0D0C93A1-50D5-4002-96F2-45E236BB68AE}" destId="{341566DC-E5F9-4759-B130-40F972F4EB10}" srcOrd="0" destOrd="0" presId="urn:microsoft.com/office/officeart/2005/8/layout/vList2"/>
    <dgm:cxn modelId="{11988F62-D7C6-4E2C-A076-0E58536523C1}" type="presOf" srcId="{E1E1D352-C74C-4AB2-B6E2-688DFF130445}" destId="{3D075251-C35C-49D3-A81B-2899FB9ED953}" srcOrd="0" destOrd="0" presId="urn:microsoft.com/office/officeart/2005/8/layout/vList2"/>
    <dgm:cxn modelId="{5D505CC5-BBAB-4670-847C-66199DE40CE2}" type="presOf" srcId="{51345AD2-14AD-4AB2-BD73-4F43BA4A1BE8}" destId="{8A955C5E-03BF-4ADF-B5C8-A67A06F006B1}" srcOrd="0" destOrd="0" presId="urn:microsoft.com/office/officeart/2005/8/layout/vList2"/>
    <dgm:cxn modelId="{BD1C9161-4AFA-4818-AB3D-54255AE91EF2}" type="presOf" srcId="{B23F6055-65B6-466C-A8C1-1E40CE4BF3E2}" destId="{FCCAF2A4-4A42-4E3E-AD2B-1B6BA7B1D67F}" srcOrd="0" destOrd="0" presId="urn:microsoft.com/office/officeart/2005/8/layout/vList2"/>
    <dgm:cxn modelId="{FBDE6D22-1889-4C30-B54E-E70FAF9E20F8}" srcId="{E1E1D352-C74C-4AB2-B6E2-688DFF130445}" destId="{A304268D-C70E-471D-BB3D-13C954679552}" srcOrd="5" destOrd="0" parTransId="{001A349E-42C9-4329-B9D7-856C49DF23AA}" sibTransId="{761D3373-8BA7-4671-B247-126CD5E823D1}"/>
    <dgm:cxn modelId="{38AFF563-1EF0-4B4D-8329-8CE80F5E1E12}" type="presOf" srcId="{A65BC711-9D23-4613-9AFA-8BB43454F6E6}" destId="{E8612DC5-0FD9-4264-B69A-C4560B7343AB}" srcOrd="0" destOrd="0" presId="urn:microsoft.com/office/officeart/2005/8/layout/vList2"/>
    <dgm:cxn modelId="{8EB861F7-C127-44AF-B8D0-BEE75F5461E4}" srcId="{E1E1D352-C74C-4AB2-B6E2-688DFF130445}" destId="{51345AD2-14AD-4AB2-BD73-4F43BA4A1BE8}" srcOrd="1" destOrd="0" parTransId="{9B8292E7-AA52-4140-A926-8BD7162DA742}" sibTransId="{A2562DF2-2E4E-45E3-BEFB-4BC402FF9FEC}"/>
    <dgm:cxn modelId="{46DB9B42-93D6-4E33-A6EB-2F4EC6544EA1}" srcId="{E1E1D352-C74C-4AB2-B6E2-688DFF130445}" destId="{B23F6055-65B6-466C-A8C1-1E40CE4BF3E2}" srcOrd="0" destOrd="0" parTransId="{8D834081-A4CB-428B-AD6C-C54726D5605B}" sibTransId="{B03C7464-2570-45D2-9272-CFCE216869E4}"/>
    <dgm:cxn modelId="{4C7ECE88-5B82-4D6E-B877-629C153D2C51}" type="presParOf" srcId="{3D075251-C35C-49D3-A81B-2899FB9ED953}" destId="{FCCAF2A4-4A42-4E3E-AD2B-1B6BA7B1D67F}" srcOrd="0" destOrd="0" presId="urn:microsoft.com/office/officeart/2005/8/layout/vList2"/>
    <dgm:cxn modelId="{C69452E8-4C65-4CA1-8B1F-2D03FAEAE537}" type="presParOf" srcId="{3D075251-C35C-49D3-A81B-2899FB9ED953}" destId="{2DA976AE-320E-49D0-96C0-651A02AED533}" srcOrd="1" destOrd="0" presId="urn:microsoft.com/office/officeart/2005/8/layout/vList2"/>
    <dgm:cxn modelId="{96840897-50C2-45E9-A4AB-F4E4FB00D0FE}" type="presParOf" srcId="{3D075251-C35C-49D3-A81B-2899FB9ED953}" destId="{8A955C5E-03BF-4ADF-B5C8-A67A06F006B1}" srcOrd="2" destOrd="0" presId="urn:microsoft.com/office/officeart/2005/8/layout/vList2"/>
    <dgm:cxn modelId="{57C7C13E-AC8C-40EC-9465-17B56ADCC6DA}" type="presParOf" srcId="{3D075251-C35C-49D3-A81B-2899FB9ED953}" destId="{64409027-5AE3-474B-92E9-740B64898098}" srcOrd="3" destOrd="0" presId="urn:microsoft.com/office/officeart/2005/8/layout/vList2"/>
    <dgm:cxn modelId="{78510EF5-DD87-4EC4-9367-6EEF8682FFED}" type="presParOf" srcId="{3D075251-C35C-49D3-A81B-2899FB9ED953}" destId="{858720DE-6F53-49DE-A721-934E4735DF86}" srcOrd="4" destOrd="0" presId="urn:microsoft.com/office/officeart/2005/8/layout/vList2"/>
    <dgm:cxn modelId="{B0AA995A-7497-4E48-B0F6-C0A4A07B60D6}" type="presParOf" srcId="{3D075251-C35C-49D3-A81B-2899FB9ED953}" destId="{3768311A-D49B-4AE6-8550-5FA7B0A860A1}" srcOrd="5" destOrd="0" presId="urn:microsoft.com/office/officeart/2005/8/layout/vList2"/>
    <dgm:cxn modelId="{8848F74E-68FB-4A60-8BC3-39AC345B8EFC}" type="presParOf" srcId="{3D075251-C35C-49D3-A81B-2899FB9ED953}" destId="{69866038-A946-4DEA-82C0-A447B6DFC746}" srcOrd="6" destOrd="0" presId="urn:microsoft.com/office/officeart/2005/8/layout/vList2"/>
    <dgm:cxn modelId="{444BBB97-398F-4C99-AB89-89038158125D}" type="presParOf" srcId="{3D075251-C35C-49D3-A81B-2899FB9ED953}" destId="{1607412F-7F9F-4546-8D66-9AC3685A6B5E}" srcOrd="7" destOrd="0" presId="urn:microsoft.com/office/officeart/2005/8/layout/vList2"/>
    <dgm:cxn modelId="{2C27B1EF-CD54-4D24-A4D7-30B797244041}" type="presParOf" srcId="{3D075251-C35C-49D3-A81B-2899FB9ED953}" destId="{E8612DC5-0FD9-4264-B69A-C4560B7343AB}" srcOrd="8" destOrd="0" presId="urn:microsoft.com/office/officeart/2005/8/layout/vList2"/>
    <dgm:cxn modelId="{7AA270AE-C44C-4B83-84FE-78F72333594C}" type="presParOf" srcId="{3D075251-C35C-49D3-A81B-2899FB9ED953}" destId="{E1F75E6C-4D0C-4E44-88D6-FB6139B54E91}" srcOrd="9" destOrd="0" presId="urn:microsoft.com/office/officeart/2005/8/layout/vList2"/>
    <dgm:cxn modelId="{E795E76B-F8C0-4E2C-A868-8C637714BC49}" type="presParOf" srcId="{3D075251-C35C-49D3-A81B-2899FB9ED953}" destId="{0A54CF97-E063-4C41-B3F7-4969C7A8A84D}" srcOrd="10" destOrd="0" presId="urn:microsoft.com/office/officeart/2005/8/layout/vList2"/>
    <dgm:cxn modelId="{0068BBDB-39FA-488C-90F1-916AC0B37AC9}" type="presParOf" srcId="{3D075251-C35C-49D3-A81B-2899FB9ED953}" destId="{8E5FA897-1780-4411-9BC4-E1ED670FCD97}" srcOrd="11" destOrd="0" presId="urn:microsoft.com/office/officeart/2005/8/layout/vList2"/>
    <dgm:cxn modelId="{A676250B-D5AF-459D-BC03-6541BFB559A6}" type="presParOf" srcId="{3D075251-C35C-49D3-A81B-2899FB9ED953}" destId="{2042EFA2-2401-4D35-846F-7AC59E76A568}" srcOrd="12" destOrd="0" presId="urn:microsoft.com/office/officeart/2005/8/layout/vList2"/>
    <dgm:cxn modelId="{D4AAA272-DDAD-4C66-A679-A800F686DCAE}" type="presParOf" srcId="{3D075251-C35C-49D3-A81B-2899FB9ED953}" destId="{2D56E524-F6DA-496F-9433-6E4B6A32D7C4}" srcOrd="13" destOrd="0" presId="urn:microsoft.com/office/officeart/2005/8/layout/vList2"/>
    <dgm:cxn modelId="{2BC1C642-227F-49A9-A7FD-65A96BDA4892}" type="presParOf" srcId="{3D075251-C35C-49D3-A81B-2899FB9ED953}" destId="{341566DC-E5F9-4759-B130-40F972F4EB10}" srcOrd="1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60FE23-2D96-470C-BB06-C422A4016185}" type="doc">
      <dgm:prSet loTypeId="urn:microsoft.com/office/officeart/2005/8/layout/vList5" loCatId="list" qsTypeId="urn:microsoft.com/office/officeart/2005/8/quickstyle/simple1#2" qsCatId="simple" csTypeId="urn:microsoft.com/office/officeart/2005/8/colors/accent1_2#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0DF458D8-9C72-4E80-8861-3F4B85FB4CEB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Количество нарушений и замечаний</a:t>
          </a:r>
          <a:endParaRPr lang="ru-RU" sz="20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3072669-67E6-43D1-A85F-0D1851B071AF}" type="parTrans" cxnId="{090CBE10-C25B-434C-B5F9-201C8A6FE308}">
      <dgm:prSet/>
      <dgm:spPr/>
      <dgm:t>
        <a:bodyPr/>
        <a:lstStyle/>
        <a:p>
          <a:endParaRPr lang="ru-RU"/>
        </a:p>
      </dgm:t>
    </dgm:pt>
    <dgm:pt modelId="{97CE25A9-B7CE-4877-A370-A2D4D3D58A1F}" type="sibTrans" cxnId="{090CBE10-C25B-434C-B5F9-201C8A6FE308}">
      <dgm:prSet/>
      <dgm:spPr/>
      <dgm:t>
        <a:bodyPr/>
        <a:lstStyle/>
        <a:p>
          <a:endParaRPr lang="ru-RU"/>
        </a:p>
      </dgm:t>
    </dgm:pt>
    <dgm:pt modelId="{56559C79-8A15-4CAC-978C-E1D18EB37245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Объем финансовых нарушений</a:t>
          </a:r>
          <a:endParaRPr lang="ru-RU" sz="20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B198995-ED86-4657-89F8-85894D67548B}" type="parTrans" cxnId="{EF60F50D-EE89-4EDB-9DCE-3BD16560BA90}">
      <dgm:prSet/>
      <dgm:spPr/>
      <dgm:t>
        <a:bodyPr/>
        <a:lstStyle/>
        <a:p>
          <a:endParaRPr lang="ru-RU"/>
        </a:p>
      </dgm:t>
    </dgm:pt>
    <dgm:pt modelId="{D1B53908-7080-4CF5-8014-A874DCEFCC2C}" type="sibTrans" cxnId="{EF60F50D-EE89-4EDB-9DCE-3BD16560BA90}">
      <dgm:prSet/>
      <dgm:spPr/>
      <dgm:t>
        <a:bodyPr/>
        <a:lstStyle/>
        <a:p>
          <a:endParaRPr lang="ru-RU"/>
        </a:p>
      </dgm:t>
    </dgm:pt>
    <dgm:pt modelId="{1F8676F3-A9CB-4766-97F8-32A51BD10947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Вынесено представлений</a:t>
          </a:r>
          <a:endParaRPr lang="ru-RU" sz="20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882349A-C0A7-46F0-A159-D7FEC8419F94}" type="parTrans" cxnId="{B8A79C6A-10F9-4A9E-94A6-886CBFBC4F15}">
      <dgm:prSet/>
      <dgm:spPr/>
      <dgm:t>
        <a:bodyPr/>
        <a:lstStyle/>
        <a:p>
          <a:endParaRPr lang="ru-RU"/>
        </a:p>
      </dgm:t>
    </dgm:pt>
    <dgm:pt modelId="{D5BEC5CC-68E1-457F-A7F8-46154603FD04}" type="sibTrans" cxnId="{B8A79C6A-10F9-4A9E-94A6-886CBFBC4F15}">
      <dgm:prSet/>
      <dgm:spPr/>
      <dgm:t>
        <a:bodyPr/>
        <a:lstStyle/>
        <a:p>
          <a:endParaRPr lang="ru-RU"/>
        </a:p>
      </dgm:t>
    </dgm:pt>
    <dgm:pt modelId="{5C25A74E-1ABF-4E45-BA69-2EB7C0EBB7AE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Количество обращений в правоохранительные органы</a:t>
          </a:r>
          <a:endParaRPr lang="ru-RU" sz="20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4E68E08-CDF4-470E-B25C-4A4CC430249D}" type="parTrans" cxnId="{B00610AF-D2CB-4E11-A76E-56E8533DCE2D}">
      <dgm:prSet/>
      <dgm:spPr/>
      <dgm:t>
        <a:bodyPr/>
        <a:lstStyle/>
        <a:p>
          <a:endParaRPr lang="ru-RU"/>
        </a:p>
      </dgm:t>
    </dgm:pt>
    <dgm:pt modelId="{791AFD9E-71BF-4F28-94E2-49E8ADFBE9D9}" type="sibTrans" cxnId="{B00610AF-D2CB-4E11-A76E-56E8533DCE2D}">
      <dgm:prSet/>
      <dgm:spPr/>
      <dgm:t>
        <a:bodyPr/>
        <a:lstStyle/>
        <a:p>
          <a:endParaRPr lang="ru-RU"/>
        </a:p>
      </dgm:t>
    </dgm:pt>
    <dgm:pt modelId="{3B9D30DF-62DE-413F-90B8-D2778A2E6712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Привлечено к ответственности виновных должностных лиц</a:t>
          </a:r>
          <a:endParaRPr lang="ru-RU" sz="20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6E0ACAB-2CED-4244-B350-D53B9D50295A}" type="parTrans" cxnId="{110AEAB8-15DB-45DD-ABAB-596AFF6B8F49}">
      <dgm:prSet/>
      <dgm:spPr/>
      <dgm:t>
        <a:bodyPr/>
        <a:lstStyle/>
        <a:p>
          <a:endParaRPr lang="ru-RU"/>
        </a:p>
      </dgm:t>
    </dgm:pt>
    <dgm:pt modelId="{64BECC9C-56E2-48AB-BE87-AAB295976D0F}" type="sibTrans" cxnId="{110AEAB8-15DB-45DD-ABAB-596AFF6B8F49}">
      <dgm:prSet/>
      <dgm:spPr/>
      <dgm:t>
        <a:bodyPr/>
        <a:lstStyle/>
        <a:p>
          <a:endParaRPr lang="ru-RU"/>
        </a:p>
      </dgm:t>
    </dgm:pt>
    <dgm:pt modelId="{E5778D17-48B7-4094-9BC0-38A743D87175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Устранено нарушений</a:t>
          </a:r>
          <a:endParaRPr lang="ru-RU" sz="20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DEA0289-9B27-4764-83EF-B2F82315EB99}" type="parTrans" cxnId="{48A65E2F-6829-4B8F-B998-6F9A3A74A768}">
      <dgm:prSet/>
      <dgm:spPr/>
      <dgm:t>
        <a:bodyPr/>
        <a:lstStyle/>
        <a:p>
          <a:endParaRPr lang="ru-RU"/>
        </a:p>
      </dgm:t>
    </dgm:pt>
    <dgm:pt modelId="{89665141-C373-41CF-A85F-27BE275855FD}" type="sibTrans" cxnId="{48A65E2F-6829-4B8F-B998-6F9A3A74A768}">
      <dgm:prSet/>
      <dgm:spPr/>
      <dgm:t>
        <a:bodyPr/>
        <a:lstStyle/>
        <a:p>
          <a:endParaRPr lang="ru-RU"/>
        </a:p>
      </dgm:t>
    </dgm:pt>
    <dgm:pt modelId="{73F10CC2-4D6D-4D26-87CD-2112903A1C1D}" type="pres">
      <dgm:prSet presAssocID="{4660FE23-2D96-470C-BB06-C422A40161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527FCA-C5B2-4177-8520-6ECF49677CC8}" type="pres">
      <dgm:prSet presAssocID="{0DF458D8-9C72-4E80-8861-3F4B85FB4CEB}" presName="lin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304161EA-48BD-40B7-91C2-15AAC4CC1F75}" type="pres">
      <dgm:prSet presAssocID="{0DF458D8-9C72-4E80-8861-3F4B85FB4CEB}" presName="parentText" presStyleLbl="node1" presStyleIdx="0" presStyleCnt="6" custScaleX="127004" custScaleY="13481" custLinFactNeighborX="-87443" custLinFactNeighborY="27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225C6-01AE-4ED1-BB2D-EF6E5081FC11}" type="pres">
      <dgm:prSet presAssocID="{97CE25A9-B7CE-4877-A370-A2D4D3D58A1F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30ED2189-B46D-4A0C-8B77-CF1325F57E66}" type="pres">
      <dgm:prSet presAssocID="{56559C79-8A15-4CAC-978C-E1D18EB37245}" presName="lin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5C39DC6-B768-42F6-A72D-EFC32F8BC3EA}" type="pres">
      <dgm:prSet presAssocID="{56559C79-8A15-4CAC-978C-E1D18EB37245}" presName="parentText" presStyleLbl="node1" presStyleIdx="1" presStyleCnt="6" custScaleX="128936" custScaleY="12276" custLinFactNeighborX="-87443" custLinFactNeighborY="4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5CF34-BF3F-4B39-8798-177BCEDA0401}" type="pres">
      <dgm:prSet presAssocID="{D1B53908-7080-4CF5-8014-A874DCEFCC2C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C7A27E1F-DC0F-49B3-9FFD-5A7427AB86D2}" type="pres">
      <dgm:prSet presAssocID="{1F8676F3-A9CB-4766-97F8-32A51BD10947}" presName="lin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5E33D578-848D-4247-A231-6B718FB56DDE}" type="pres">
      <dgm:prSet presAssocID="{1F8676F3-A9CB-4766-97F8-32A51BD10947}" presName="parentText" presStyleLbl="node1" presStyleIdx="2" presStyleCnt="6" custScaleX="128936" custScaleY="12949" custLinFactNeighborX="-87443" custLinFactNeighborY="-17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68651-543A-47F6-9865-C9BEFEECD33A}" type="pres">
      <dgm:prSet presAssocID="{D5BEC5CC-68E1-457F-A7F8-46154603FD04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024EC38B-20FE-4CCD-A688-FD976B6C7C40}" type="pres">
      <dgm:prSet presAssocID="{5C25A74E-1ABF-4E45-BA69-2EB7C0EBB7AE}" presName="lin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FABE7B6-0638-436B-94D7-1E454330A18A}" type="pres">
      <dgm:prSet presAssocID="{5C25A74E-1ABF-4E45-BA69-2EB7C0EBB7AE}" presName="parentText" presStyleLbl="node1" presStyleIdx="3" presStyleCnt="6" custScaleX="128935" custScaleY="16442" custLinFactNeighborX="-87443" custLinFactNeighborY="-3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91645-2BF0-40C4-8B35-FBCB7D3168F4}" type="pres">
      <dgm:prSet presAssocID="{791AFD9E-71BF-4F28-94E2-49E8ADFBE9D9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A4A829EF-594C-4BF0-BAE1-AC440FA2321E}" type="pres">
      <dgm:prSet presAssocID="{3B9D30DF-62DE-413F-90B8-D2778A2E6712}" presName="lin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BF5FE0A-1F51-4771-84CF-F356DC78C053}" type="pres">
      <dgm:prSet presAssocID="{3B9D30DF-62DE-413F-90B8-D2778A2E6712}" presName="parentText" presStyleLbl="node1" presStyleIdx="4" presStyleCnt="6" custScaleX="128935" custScaleY="15136" custLinFactNeighborX="-87443" custLinFactNeighborY="-55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AB179-1872-479B-BBA2-E2D501B6AAA3}" type="pres">
      <dgm:prSet presAssocID="{64BECC9C-56E2-48AB-BE87-AAB295976D0F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0101F021-6818-45E5-B479-A9F6A6579A0A}" type="pres">
      <dgm:prSet presAssocID="{E5778D17-48B7-4094-9BC0-38A743D87175}" presName="lin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492E6491-0755-4E5F-9EE7-B0B68618F3B5}" type="pres">
      <dgm:prSet presAssocID="{E5778D17-48B7-4094-9BC0-38A743D87175}" presName="parentText" presStyleLbl="node1" presStyleIdx="5" presStyleCnt="6" custScaleX="129552" custScaleY="12315" custLinFactNeighborX="-87443" custLinFactNeighborY="-79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A65E2F-6829-4B8F-B998-6F9A3A74A768}" srcId="{4660FE23-2D96-470C-BB06-C422A4016185}" destId="{E5778D17-48B7-4094-9BC0-38A743D87175}" srcOrd="5" destOrd="0" parTransId="{EDEA0289-9B27-4764-83EF-B2F82315EB99}" sibTransId="{89665141-C373-41CF-A85F-27BE275855FD}"/>
    <dgm:cxn modelId="{7B0C7ACE-D11C-44BF-9F6B-BCC9802FA11F}" type="presOf" srcId="{56559C79-8A15-4CAC-978C-E1D18EB37245}" destId="{65C39DC6-B768-42F6-A72D-EFC32F8BC3EA}" srcOrd="0" destOrd="0" presId="urn:microsoft.com/office/officeart/2005/8/layout/vList5"/>
    <dgm:cxn modelId="{C08A9F21-E4EE-400A-AE62-C0990BC2F14C}" type="presOf" srcId="{3B9D30DF-62DE-413F-90B8-D2778A2E6712}" destId="{6BF5FE0A-1F51-4771-84CF-F356DC78C053}" srcOrd="0" destOrd="0" presId="urn:microsoft.com/office/officeart/2005/8/layout/vList5"/>
    <dgm:cxn modelId="{6E4C4621-0D85-47EE-870B-8A6810F180C7}" type="presOf" srcId="{5C25A74E-1ABF-4E45-BA69-2EB7C0EBB7AE}" destId="{6FABE7B6-0638-436B-94D7-1E454330A18A}" srcOrd="0" destOrd="0" presId="urn:microsoft.com/office/officeart/2005/8/layout/vList5"/>
    <dgm:cxn modelId="{2B59530D-7F3B-43FE-BAF2-E96CF69214FB}" type="presOf" srcId="{1F8676F3-A9CB-4766-97F8-32A51BD10947}" destId="{5E33D578-848D-4247-A231-6B718FB56DDE}" srcOrd="0" destOrd="0" presId="urn:microsoft.com/office/officeart/2005/8/layout/vList5"/>
    <dgm:cxn modelId="{B00610AF-D2CB-4E11-A76E-56E8533DCE2D}" srcId="{4660FE23-2D96-470C-BB06-C422A4016185}" destId="{5C25A74E-1ABF-4E45-BA69-2EB7C0EBB7AE}" srcOrd="3" destOrd="0" parTransId="{14E68E08-CDF4-470E-B25C-4A4CC430249D}" sibTransId="{791AFD9E-71BF-4F28-94E2-49E8ADFBE9D9}"/>
    <dgm:cxn modelId="{EF60F50D-EE89-4EDB-9DCE-3BD16560BA90}" srcId="{4660FE23-2D96-470C-BB06-C422A4016185}" destId="{56559C79-8A15-4CAC-978C-E1D18EB37245}" srcOrd="1" destOrd="0" parTransId="{9B198995-ED86-4657-89F8-85894D67548B}" sibTransId="{D1B53908-7080-4CF5-8014-A874DCEFCC2C}"/>
    <dgm:cxn modelId="{090CBE10-C25B-434C-B5F9-201C8A6FE308}" srcId="{4660FE23-2D96-470C-BB06-C422A4016185}" destId="{0DF458D8-9C72-4E80-8861-3F4B85FB4CEB}" srcOrd="0" destOrd="0" parTransId="{63072669-67E6-43D1-A85F-0D1851B071AF}" sibTransId="{97CE25A9-B7CE-4877-A370-A2D4D3D58A1F}"/>
    <dgm:cxn modelId="{110AEAB8-15DB-45DD-ABAB-596AFF6B8F49}" srcId="{4660FE23-2D96-470C-BB06-C422A4016185}" destId="{3B9D30DF-62DE-413F-90B8-D2778A2E6712}" srcOrd="4" destOrd="0" parTransId="{86E0ACAB-2CED-4244-B350-D53B9D50295A}" sibTransId="{64BECC9C-56E2-48AB-BE87-AAB295976D0F}"/>
    <dgm:cxn modelId="{B8A79C6A-10F9-4A9E-94A6-886CBFBC4F15}" srcId="{4660FE23-2D96-470C-BB06-C422A4016185}" destId="{1F8676F3-A9CB-4766-97F8-32A51BD10947}" srcOrd="2" destOrd="0" parTransId="{2882349A-C0A7-46F0-A159-D7FEC8419F94}" sibTransId="{D5BEC5CC-68E1-457F-A7F8-46154603FD04}"/>
    <dgm:cxn modelId="{B0DB5D33-E97D-4513-A89B-721DF9DD99FA}" type="presOf" srcId="{4660FE23-2D96-470C-BB06-C422A4016185}" destId="{73F10CC2-4D6D-4D26-87CD-2112903A1C1D}" srcOrd="0" destOrd="0" presId="urn:microsoft.com/office/officeart/2005/8/layout/vList5"/>
    <dgm:cxn modelId="{9B4B3E87-05D4-4C3F-91B9-E421D09635F6}" type="presOf" srcId="{0DF458D8-9C72-4E80-8861-3F4B85FB4CEB}" destId="{304161EA-48BD-40B7-91C2-15AAC4CC1F75}" srcOrd="0" destOrd="0" presId="urn:microsoft.com/office/officeart/2005/8/layout/vList5"/>
    <dgm:cxn modelId="{1B967E47-8A0A-4CD5-89D0-24E40CF0BEAE}" type="presOf" srcId="{E5778D17-48B7-4094-9BC0-38A743D87175}" destId="{492E6491-0755-4E5F-9EE7-B0B68618F3B5}" srcOrd="0" destOrd="0" presId="urn:microsoft.com/office/officeart/2005/8/layout/vList5"/>
    <dgm:cxn modelId="{0D40EFF8-73BC-4063-BFD5-509628425C18}" type="presParOf" srcId="{73F10CC2-4D6D-4D26-87CD-2112903A1C1D}" destId="{4D527FCA-C5B2-4177-8520-6ECF49677CC8}" srcOrd="0" destOrd="0" presId="urn:microsoft.com/office/officeart/2005/8/layout/vList5"/>
    <dgm:cxn modelId="{59439F79-95E1-4AF0-A27E-8B736A310684}" type="presParOf" srcId="{4D527FCA-C5B2-4177-8520-6ECF49677CC8}" destId="{304161EA-48BD-40B7-91C2-15AAC4CC1F75}" srcOrd="0" destOrd="0" presId="urn:microsoft.com/office/officeart/2005/8/layout/vList5"/>
    <dgm:cxn modelId="{F52BEB3C-A714-4A2B-83D8-58ADC8A7B7F5}" type="presParOf" srcId="{73F10CC2-4D6D-4D26-87CD-2112903A1C1D}" destId="{CF2225C6-01AE-4ED1-BB2D-EF6E5081FC11}" srcOrd="1" destOrd="0" presId="urn:microsoft.com/office/officeart/2005/8/layout/vList5"/>
    <dgm:cxn modelId="{8842C52B-8B03-4940-92DF-82BAAFE666A6}" type="presParOf" srcId="{73F10CC2-4D6D-4D26-87CD-2112903A1C1D}" destId="{30ED2189-B46D-4A0C-8B77-CF1325F57E66}" srcOrd="2" destOrd="0" presId="urn:microsoft.com/office/officeart/2005/8/layout/vList5"/>
    <dgm:cxn modelId="{3478E6E1-943D-4CF9-BE19-DCEB1A94987A}" type="presParOf" srcId="{30ED2189-B46D-4A0C-8B77-CF1325F57E66}" destId="{65C39DC6-B768-42F6-A72D-EFC32F8BC3EA}" srcOrd="0" destOrd="0" presId="urn:microsoft.com/office/officeart/2005/8/layout/vList5"/>
    <dgm:cxn modelId="{A8093681-8399-4A8F-9DD1-87458A844431}" type="presParOf" srcId="{73F10CC2-4D6D-4D26-87CD-2112903A1C1D}" destId="{0785CF34-BF3F-4B39-8798-177BCEDA0401}" srcOrd="3" destOrd="0" presId="urn:microsoft.com/office/officeart/2005/8/layout/vList5"/>
    <dgm:cxn modelId="{EFD0EF36-D9CD-43E5-80DC-58516CF6A3DF}" type="presParOf" srcId="{73F10CC2-4D6D-4D26-87CD-2112903A1C1D}" destId="{C7A27E1F-DC0F-49B3-9FFD-5A7427AB86D2}" srcOrd="4" destOrd="0" presId="urn:microsoft.com/office/officeart/2005/8/layout/vList5"/>
    <dgm:cxn modelId="{14006C1D-8B57-4EA5-AD52-90630531CB5B}" type="presParOf" srcId="{C7A27E1F-DC0F-49B3-9FFD-5A7427AB86D2}" destId="{5E33D578-848D-4247-A231-6B718FB56DDE}" srcOrd="0" destOrd="0" presId="urn:microsoft.com/office/officeart/2005/8/layout/vList5"/>
    <dgm:cxn modelId="{C580F546-9019-4378-B0A1-544CA43CE3CE}" type="presParOf" srcId="{73F10CC2-4D6D-4D26-87CD-2112903A1C1D}" destId="{44568651-543A-47F6-9865-C9BEFEECD33A}" srcOrd="5" destOrd="0" presId="urn:microsoft.com/office/officeart/2005/8/layout/vList5"/>
    <dgm:cxn modelId="{4734158F-F267-44EF-B79E-C8810C6A5009}" type="presParOf" srcId="{73F10CC2-4D6D-4D26-87CD-2112903A1C1D}" destId="{024EC38B-20FE-4CCD-A688-FD976B6C7C40}" srcOrd="6" destOrd="0" presId="urn:microsoft.com/office/officeart/2005/8/layout/vList5"/>
    <dgm:cxn modelId="{8DD93487-5532-44ED-9B59-300D9149DB10}" type="presParOf" srcId="{024EC38B-20FE-4CCD-A688-FD976B6C7C40}" destId="{6FABE7B6-0638-436B-94D7-1E454330A18A}" srcOrd="0" destOrd="0" presId="urn:microsoft.com/office/officeart/2005/8/layout/vList5"/>
    <dgm:cxn modelId="{B9E7EAB2-18FB-4062-AE72-95E009436729}" type="presParOf" srcId="{73F10CC2-4D6D-4D26-87CD-2112903A1C1D}" destId="{87991645-2BF0-40C4-8B35-FBCB7D3168F4}" srcOrd="7" destOrd="0" presId="urn:microsoft.com/office/officeart/2005/8/layout/vList5"/>
    <dgm:cxn modelId="{03E851D4-48CB-4696-9198-8C8A714447DA}" type="presParOf" srcId="{73F10CC2-4D6D-4D26-87CD-2112903A1C1D}" destId="{A4A829EF-594C-4BF0-BAE1-AC440FA2321E}" srcOrd="8" destOrd="0" presId="urn:microsoft.com/office/officeart/2005/8/layout/vList5"/>
    <dgm:cxn modelId="{164A88AD-E967-4F3E-8160-BC6683D0D0A4}" type="presParOf" srcId="{A4A829EF-594C-4BF0-BAE1-AC440FA2321E}" destId="{6BF5FE0A-1F51-4771-84CF-F356DC78C053}" srcOrd="0" destOrd="0" presId="urn:microsoft.com/office/officeart/2005/8/layout/vList5"/>
    <dgm:cxn modelId="{23E63CCF-9406-4ABC-A337-C32DFC4AF29E}" type="presParOf" srcId="{73F10CC2-4D6D-4D26-87CD-2112903A1C1D}" destId="{252AB179-1872-479B-BBA2-E2D501B6AAA3}" srcOrd="9" destOrd="0" presId="urn:microsoft.com/office/officeart/2005/8/layout/vList5"/>
    <dgm:cxn modelId="{640B8F7A-DF89-4836-8A0E-19E8DFF74E37}" type="presParOf" srcId="{73F10CC2-4D6D-4D26-87CD-2112903A1C1D}" destId="{0101F021-6818-45E5-B479-A9F6A6579A0A}" srcOrd="10" destOrd="0" presId="urn:microsoft.com/office/officeart/2005/8/layout/vList5"/>
    <dgm:cxn modelId="{70977874-B3C9-4895-B006-C576DDF25E4A}" type="presParOf" srcId="{0101F021-6818-45E5-B479-A9F6A6579A0A}" destId="{492E6491-0755-4E5F-9EE7-B0B68618F3B5}" srcOrd="0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60FE23-2D96-470C-BB06-C422A4016185}" type="doc">
      <dgm:prSet loTypeId="urn:microsoft.com/office/officeart/2005/8/layout/vList5" loCatId="list" qsTypeId="urn:microsoft.com/office/officeart/2005/8/quickstyle/simple1#3" qsCatId="simple" csTypeId="urn:microsoft.com/office/officeart/2005/8/colors/accent1_2#3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0DF458D8-9C72-4E80-8861-3F4B85FB4CEB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Количество нарушений и замечаний</a:t>
          </a:r>
          <a:endParaRPr lang="ru-RU" sz="20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3072669-67E6-43D1-A85F-0D1851B071AF}" type="parTrans" cxnId="{090CBE10-C25B-434C-B5F9-201C8A6FE308}">
      <dgm:prSet/>
      <dgm:spPr/>
      <dgm:t>
        <a:bodyPr/>
        <a:lstStyle/>
        <a:p>
          <a:endParaRPr lang="ru-RU"/>
        </a:p>
      </dgm:t>
    </dgm:pt>
    <dgm:pt modelId="{97CE25A9-B7CE-4877-A370-A2D4D3D58A1F}" type="sibTrans" cxnId="{090CBE10-C25B-434C-B5F9-201C8A6FE308}">
      <dgm:prSet/>
      <dgm:spPr/>
      <dgm:t>
        <a:bodyPr/>
        <a:lstStyle/>
        <a:p>
          <a:endParaRPr lang="ru-RU"/>
        </a:p>
      </dgm:t>
    </dgm:pt>
    <dgm:pt modelId="{56559C79-8A15-4CAC-978C-E1D18EB37245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Количество нормативных правовых актов не соответствующих бюджетному законодательству</a:t>
          </a:r>
          <a:endParaRPr lang="ru-RU" sz="20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B198995-ED86-4657-89F8-85894D67548B}" type="parTrans" cxnId="{EF60F50D-EE89-4EDB-9DCE-3BD16560BA90}">
      <dgm:prSet/>
      <dgm:spPr/>
      <dgm:t>
        <a:bodyPr/>
        <a:lstStyle/>
        <a:p>
          <a:endParaRPr lang="ru-RU"/>
        </a:p>
      </dgm:t>
    </dgm:pt>
    <dgm:pt modelId="{D1B53908-7080-4CF5-8014-A874DCEFCC2C}" type="sibTrans" cxnId="{EF60F50D-EE89-4EDB-9DCE-3BD16560BA90}">
      <dgm:prSet/>
      <dgm:spPr/>
      <dgm:t>
        <a:bodyPr/>
        <a:lstStyle/>
        <a:p>
          <a:endParaRPr lang="ru-RU"/>
        </a:p>
      </dgm:t>
    </dgm:pt>
    <dgm:pt modelId="{1F8676F3-A9CB-4766-97F8-32A51BD10947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Дано прочих рекомендаций</a:t>
          </a:r>
          <a:endParaRPr lang="ru-RU" sz="20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882349A-C0A7-46F0-A159-D7FEC8419F94}" type="parTrans" cxnId="{B8A79C6A-10F9-4A9E-94A6-886CBFBC4F15}">
      <dgm:prSet/>
      <dgm:spPr/>
      <dgm:t>
        <a:bodyPr/>
        <a:lstStyle/>
        <a:p>
          <a:endParaRPr lang="ru-RU"/>
        </a:p>
      </dgm:t>
    </dgm:pt>
    <dgm:pt modelId="{D5BEC5CC-68E1-457F-A7F8-46154603FD04}" type="sibTrans" cxnId="{B8A79C6A-10F9-4A9E-94A6-886CBFBC4F15}">
      <dgm:prSet/>
      <dgm:spPr/>
      <dgm:t>
        <a:bodyPr/>
        <a:lstStyle/>
        <a:p>
          <a:endParaRPr lang="ru-RU"/>
        </a:p>
      </dgm:t>
    </dgm:pt>
    <dgm:pt modelId="{5C25A74E-1ABF-4E45-BA69-2EB7C0EBB7AE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Нарушения бюджетного учета</a:t>
          </a:r>
          <a:endParaRPr lang="ru-RU" sz="20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4E68E08-CDF4-470E-B25C-4A4CC430249D}" type="parTrans" cxnId="{B00610AF-D2CB-4E11-A76E-56E8533DCE2D}">
      <dgm:prSet/>
      <dgm:spPr/>
      <dgm:t>
        <a:bodyPr/>
        <a:lstStyle/>
        <a:p>
          <a:endParaRPr lang="ru-RU"/>
        </a:p>
      </dgm:t>
    </dgm:pt>
    <dgm:pt modelId="{791AFD9E-71BF-4F28-94E2-49E8ADFBE9D9}" type="sibTrans" cxnId="{B00610AF-D2CB-4E11-A76E-56E8533DCE2D}">
      <dgm:prSet/>
      <dgm:spPr/>
      <dgm:t>
        <a:bodyPr/>
        <a:lstStyle/>
        <a:p>
          <a:endParaRPr lang="ru-RU"/>
        </a:p>
      </dgm:t>
    </dgm:pt>
    <dgm:pt modelId="{73F10CC2-4D6D-4D26-87CD-2112903A1C1D}" type="pres">
      <dgm:prSet presAssocID="{4660FE23-2D96-470C-BB06-C422A40161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527FCA-C5B2-4177-8520-6ECF49677CC8}" type="pres">
      <dgm:prSet presAssocID="{0DF458D8-9C72-4E80-8861-3F4B85FB4CEB}" presName="lin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304161EA-48BD-40B7-91C2-15AAC4CC1F75}" type="pres">
      <dgm:prSet presAssocID="{0DF458D8-9C72-4E80-8861-3F4B85FB4CEB}" presName="parentText" presStyleLbl="node1" presStyleIdx="0" presStyleCnt="4" custScaleX="127004" custScaleY="13481" custLinFactNeighborX="-72975" custLinFactNeighborY="13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225C6-01AE-4ED1-BB2D-EF6E5081FC11}" type="pres">
      <dgm:prSet presAssocID="{97CE25A9-B7CE-4877-A370-A2D4D3D58A1F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30ED2189-B46D-4A0C-8B77-CF1325F57E66}" type="pres">
      <dgm:prSet presAssocID="{56559C79-8A15-4CAC-978C-E1D18EB37245}" presName="lin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5C39DC6-B768-42F6-A72D-EFC32F8BC3EA}" type="pres">
      <dgm:prSet presAssocID="{56559C79-8A15-4CAC-978C-E1D18EB37245}" presName="parentText" presStyleLbl="node1" presStyleIdx="1" presStyleCnt="4" custScaleX="128936" custScaleY="28732" custLinFactNeighborX="-87443" custLinFactNeighborY="4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5CF34-BF3F-4B39-8798-177BCEDA0401}" type="pres">
      <dgm:prSet presAssocID="{D1B53908-7080-4CF5-8014-A874DCEFCC2C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C7A27E1F-DC0F-49B3-9FFD-5A7427AB86D2}" type="pres">
      <dgm:prSet presAssocID="{1F8676F3-A9CB-4766-97F8-32A51BD10947}" presName="lin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5E33D578-848D-4247-A231-6B718FB56DDE}" type="pres">
      <dgm:prSet presAssocID="{1F8676F3-A9CB-4766-97F8-32A51BD10947}" presName="parentText" presStyleLbl="node1" presStyleIdx="2" presStyleCnt="4" custScaleX="128936" custScaleY="12949" custLinFactNeighborX="-87443" custLinFactNeighborY="-17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68651-543A-47F6-9865-C9BEFEECD33A}" type="pres">
      <dgm:prSet presAssocID="{D5BEC5CC-68E1-457F-A7F8-46154603FD04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024EC38B-20FE-4CCD-A688-FD976B6C7C40}" type="pres">
      <dgm:prSet presAssocID="{5C25A74E-1ABF-4E45-BA69-2EB7C0EBB7AE}" presName="lin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FABE7B6-0638-436B-94D7-1E454330A18A}" type="pres">
      <dgm:prSet presAssocID="{5C25A74E-1ABF-4E45-BA69-2EB7C0EBB7AE}" presName="parentText" presStyleLbl="node1" presStyleIdx="3" presStyleCnt="4" custScaleX="128935" custScaleY="16442" custLinFactNeighborX="-87443" custLinFactNeighborY="-3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3A4066-777C-4555-B06F-BEAE888A2776}" type="presOf" srcId="{4660FE23-2D96-470C-BB06-C422A4016185}" destId="{73F10CC2-4D6D-4D26-87CD-2112903A1C1D}" srcOrd="0" destOrd="0" presId="urn:microsoft.com/office/officeart/2005/8/layout/vList5"/>
    <dgm:cxn modelId="{B8A79C6A-10F9-4A9E-94A6-886CBFBC4F15}" srcId="{4660FE23-2D96-470C-BB06-C422A4016185}" destId="{1F8676F3-A9CB-4766-97F8-32A51BD10947}" srcOrd="2" destOrd="0" parTransId="{2882349A-C0A7-46F0-A159-D7FEC8419F94}" sibTransId="{D5BEC5CC-68E1-457F-A7F8-46154603FD04}"/>
    <dgm:cxn modelId="{91667F6B-B3C9-4CEC-A85B-C5A173DA29FB}" type="presOf" srcId="{56559C79-8A15-4CAC-978C-E1D18EB37245}" destId="{65C39DC6-B768-42F6-A72D-EFC32F8BC3EA}" srcOrd="0" destOrd="0" presId="urn:microsoft.com/office/officeart/2005/8/layout/vList5"/>
    <dgm:cxn modelId="{B00610AF-D2CB-4E11-A76E-56E8533DCE2D}" srcId="{4660FE23-2D96-470C-BB06-C422A4016185}" destId="{5C25A74E-1ABF-4E45-BA69-2EB7C0EBB7AE}" srcOrd="3" destOrd="0" parTransId="{14E68E08-CDF4-470E-B25C-4A4CC430249D}" sibTransId="{791AFD9E-71BF-4F28-94E2-49E8ADFBE9D9}"/>
    <dgm:cxn modelId="{EF60F50D-EE89-4EDB-9DCE-3BD16560BA90}" srcId="{4660FE23-2D96-470C-BB06-C422A4016185}" destId="{56559C79-8A15-4CAC-978C-E1D18EB37245}" srcOrd="1" destOrd="0" parTransId="{9B198995-ED86-4657-89F8-85894D67548B}" sibTransId="{D1B53908-7080-4CF5-8014-A874DCEFCC2C}"/>
    <dgm:cxn modelId="{906CC21A-B4C4-45C4-AA43-5273623A969F}" type="presOf" srcId="{1F8676F3-A9CB-4766-97F8-32A51BD10947}" destId="{5E33D578-848D-4247-A231-6B718FB56DDE}" srcOrd="0" destOrd="0" presId="urn:microsoft.com/office/officeart/2005/8/layout/vList5"/>
    <dgm:cxn modelId="{090CBE10-C25B-434C-B5F9-201C8A6FE308}" srcId="{4660FE23-2D96-470C-BB06-C422A4016185}" destId="{0DF458D8-9C72-4E80-8861-3F4B85FB4CEB}" srcOrd="0" destOrd="0" parTransId="{63072669-67E6-43D1-A85F-0D1851B071AF}" sibTransId="{97CE25A9-B7CE-4877-A370-A2D4D3D58A1F}"/>
    <dgm:cxn modelId="{4AA118F9-0C16-4BC2-AD95-B70364278BC2}" type="presOf" srcId="{5C25A74E-1ABF-4E45-BA69-2EB7C0EBB7AE}" destId="{6FABE7B6-0638-436B-94D7-1E454330A18A}" srcOrd="0" destOrd="0" presId="urn:microsoft.com/office/officeart/2005/8/layout/vList5"/>
    <dgm:cxn modelId="{5C7018FC-AD37-49A1-B3E6-0C7128194381}" type="presOf" srcId="{0DF458D8-9C72-4E80-8861-3F4B85FB4CEB}" destId="{304161EA-48BD-40B7-91C2-15AAC4CC1F75}" srcOrd="0" destOrd="0" presId="urn:microsoft.com/office/officeart/2005/8/layout/vList5"/>
    <dgm:cxn modelId="{87DAD1A8-1413-48C4-AD80-AD533F676B65}" type="presParOf" srcId="{73F10CC2-4D6D-4D26-87CD-2112903A1C1D}" destId="{4D527FCA-C5B2-4177-8520-6ECF49677CC8}" srcOrd="0" destOrd="0" presId="urn:microsoft.com/office/officeart/2005/8/layout/vList5"/>
    <dgm:cxn modelId="{9DA72CA1-31FF-446B-911D-170506C4C619}" type="presParOf" srcId="{4D527FCA-C5B2-4177-8520-6ECF49677CC8}" destId="{304161EA-48BD-40B7-91C2-15AAC4CC1F75}" srcOrd="0" destOrd="0" presId="urn:microsoft.com/office/officeart/2005/8/layout/vList5"/>
    <dgm:cxn modelId="{1C70F36E-4948-4FE3-9B34-151C9594A825}" type="presParOf" srcId="{73F10CC2-4D6D-4D26-87CD-2112903A1C1D}" destId="{CF2225C6-01AE-4ED1-BB2D-EF6E5081FC11}" srcOrd="1" destOrd="0" presId="urn:microsoft.com/office/officeart/2005/8/layout/vList5"/>
    <dgm:cxn modelId="{2D407470-07B0-42CC-9F1D-D21060CC65AA}" type="presParOf" srcId="{73F10CC2-4D6D-4D26-87CD-2112903A1C1D}" destId="{30ED2189-B46D-4A0C-8B77-CF1325F57E66}" srcOrd="2" destOrd="0" presId="urn:microsoft.com/office/officeart/2005/8/layout/vList5"/>
    <dgm:cxn modelId="{55F4B119-EAEA-4CC7-9F33-D3F5A54BD245}" type="presParOf" srcId="{30ED2189-B46D-4A0C-8B77-CF1325F57E66}" destId="{65C39DC6-B768-42F6-A72D-EFC32F8BC3EA}" srcOrd="0" destOrd="0" presId="urn:microsoft.com/office/officeart/2005/8/layout/vList5"/>
    <dgm:cxn modelId="{DA4FB8C4-7D25-4928-A535-34A0813F102B}" type="presParOf" srcId="{73F10CC2-4D6D-4D26-87CD-2112903A1C1D}" destId="{0785CF34-BF3F-4B39-8798-177BCEDA0401}" srcOrd="3" destOrd="0" presId="urn:microsoft.com/office/officeart/2005/8/layout/vList5"/>
    <dgm:cxn modelId="{3FD5E5D1-9DD0-4F66-A97D-5AABA829B35D}" type="presParOf" srcId="{73F10CC2-4D6D-4D26-87CD-2112903A1C1D}" destId="{C7A27E1F-DC0F-49B3-9FFD-5A7427AB86D2}" srcOrd="4" destOrd="0" presId="urn:microsoft.com/office/officeart/2005/8/layout/vList5"/>
    <dgm:cxn modelId="{32D9C764-EEAE-46F3-9137-FBBA86D202C3}" type="presParOf" srcId="{C7A27E1F-DC0F-49B3-9FFD-5A7427AB86D2}" destId="{5E33D578-848D-4247-A231-6B718FB56DDE}" srcOrd="0" destOrd="0" presId="urn:microsoft.com/office/officeart/2005/8/layout/vList5"/>
    <dgm:cxn modelId="{A8F12391-3BD7-4582-8CD8-4A380F6FFFBE}" type="presParOf" srcId="{73F10CC2-4D6D-4D26-87CD-2112903A1C1D}" destId="{44568651-543A-47F6-9865-C9BEFEECD33A}" srcOrd="5" destOrd="0" presId="urn:microsoft.com/office/officeart/2005/8/layout/vList5"/>
    <dgm:cxn modelId="{982401FB-0A8B-4A38-807A-A4CA4C39630D}" type="presParOf" srcId="{73F10CC2-4D6D-4D26-87CD-2112903A1C1D}" destId="{024EC38B-20FE-4CCD-A688-FD976B6C7C40}" srcOrd="6" destOrd="0" presId="urn:microsoft.com/office/officeart/2005/8/layout/vList5"/>
    <dgm:cxn modelId="{2C211D15-D476-406A-8EAB-F8CA273115C4}" type="presParOf" srcId="{024EC38B-20FE-4CCD-A688-FD976B6C7C40}" destId="{6FABE7B6-0638-436B-94D7-1E454330A18A}" srcOrd="0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E1D352-C74C-4AB2-B6E2-688DFF130445}" type="doc">
      <dgm:prSet loTypeId="urn:microsoft.com/office/officeart/2005/8/layout/vList2" loCatId="list" qsTypeId="urn:microsoft.com/office/officeart/2005/8/quickstyle/simple1#4" qsCatId="simple" csTypeId="urn:microsoft.com/office/officeart/2005/8/colors/accent1_2#4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B23F6055-65B6-466C-A8C1-1E40CE4BF3E2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>
            <a:spcAft>
              <a:spcPts val="0"/>
            </a:spcAft>
          </a:pPr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«Анализ бюджетного процесса в муниципальном образовании» </a:t>
          </a:r>
        </a:p>
        <a:p>
          <a:pPr algn="ctr" rtl="0"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(мероприятия проведены в 8 сельских поселениях Колпашевского района в период сентябрь-октябрь 2012 года)  </a:t>
          </a:r>
          <a:endParaRPr lang="ru-RU" sz="20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D834081-A4CB-428B-AD6C-C54726D5605B}" type="parTrans" cxnId="{46DB9B42-93D6-4E33-A6EB-2F4EC6544EA1}">
      <dgm:prSet/>
      <dgm:spPr/>
      <dgm:t>
        <a:bodyPr/>
        <a:lstStyle/>
        <a:p>
          <a:endParaRPr lang="ru-RU"/>
        </a:p>
      </dgm:t>
    </dgm:pt>
    <dgm:pt modelId="{B03C7464-2570-45D2-9272-CFCE216869E4}" type="sibTrans" cxnId="{46DB9B42-93D6-4E33-A6EB-2F4EC6544EA1}">
      <dgm:prSet/>
      <dgm:spPr/>
      <dgm:t>
        <a:bodyPr/>
        <a:lstStyle/>
        <a:p>
          <a:endParaRPr lang="ru-RU"/>
        </a:p>
      </dgm:t>
    </dgm:pt>
    <dgm:pt modelId="{51345AD2-14AD-4AB2-BD73-4F43BA4A1BE8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Экспертизы проектов местных бюджетов на 2013 год 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(мероприятия проведены в 9 поселениях Колпашевского района и в муниципальном образовании «Колпашевский район» в период ноябрь-декабрь 2012 года)</a:t>
          </a:r>
          <a:endParaRPr lang="ru-RU" sz="20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B8292E7-AA52-4140-A926-8BD7162DA742}" type="parTrans" cxnId="{8EB861F7-C127-44AF-B8D0-BEE75F5461E4}">
      <dgm:prSet/>
      <dgm:spPr/>
      <dgm:t>
        <a:bodyPr/>
        <a:lstStyle/>
        <a:p>
          <a:endParaRPr lang="ru-RU"/>
        </a:p>
      </dgm:t>
    </dgm:pt>
    <dgm:pt modelId="{A2562DF2-2E4E-45E3-BEFB-4BC402FF9FEC}" type="sibTrans" cxnId="{8EB861F7-C127-44AF-B8D0-BEE75F5461E4}">
      <dgm:prSet/>
      <dgm:spPr/>
      <dgm:t>
        <a:bodyPr/>
        <a:lstStyle/>
        <a:p>
          <a:endParaRPr lang="ru-RU"/>
        </a:p>
      </dgm:t>
    </dgm:pt>
    <dgm:pt modelId="{3B54CC1A-2D12-466D-9952-2B97061D0898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>
            <a:spcAft>
              <a:spcPts val="0"/>
            </a:spcAft>
          </a:pPr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Внешние проверки отчетов об исполнении местных бюджетов за 2012 год </a:t>
          </a:r>
        </a:p>
        <a:p>
          <a:pPr algn="ctr" rtl="0"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(мероприятия проведены в 9 поселениях Колпашевского района и в муниципальном образовании «Колпашевский район» в период апрель-май 2013 года)</a:t>
          </a:r>
          <a:endParaRPr lang="ru-RU" sz="20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395BEA3-8CF8-40FB-A80F-41F4C8BB5838}" type="parTrans" cxnId="{5229BEC4-C39D-4AAD-813D-A7E91CE9F3AA}">
      <dgm:prSet/>
      <dgm:spPr/>
      <dgm:t>
        <a:bodyPr/>
        <a:lstStyle/>
        <a:p>
          <a:endParaRPr lang="ru-RU"/>
        </a:p>
      </dgm:t>
    </dgm:pt>
    <dgm:pt modelId="{EF7CCA55-480F-40E3-AE25-998D2CD7395A}" type="sibTrans" cxnId="{5229BEC4-C39D-4AAD-813D-A7E91CE9F3AA}">
      <dgm:prSet/>
      <dgm:spPr/>
      <dgm:t>
        <a:bodyPr/>
        <a:lstStyle/>
        <a:p>
          <a:endParaRPr lang="ru-RU"/>
        </a:p>
      </dgm:t>
    </dgm:pt>
    <dgm:pt modelId="{3D075251-C35C-49D3-A81B-2899FB9ED953}" type="pres">
      <dgm:prSet presAssocID="{E1E1D352-C74C-4AB2-B6E2-688DFF1304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CAF2A4-4A42-4E3E-AD2B-1B6BA7B1D67F}" type="pres">
      <dgm:prSet presAssocID="{B23F6055-65B6-466C-A8C1-1E40CE4BF3E2}" presName="parentText" presStyleLbl="node1" presStyleIdx="0" presStyleCnt="3" custScaleY="90188" custLinFactY="-41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976AE-320E-49D0-96C0-651A02AED533}" type="pres">
      <dgm:prSet presAssocID="{B03C7464-2570-45D2-9272-CFCE216869E4}" presName="spacer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8A955C5E-03BF-4ADF-B5C8-A67A06F006B1}" type="pres">
      <dgm:prSet presAssocID="{51345AD2-14AD-4AB2-BD73-4F43BA4A1BE8}" presName="parentText" presStyleLbl="node1" presStyleIdx="1" presStyleCnt="3" custScaleY="90745" custLinFactNeighborY="66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9027-5AE3-474B-92E9-740B64898098}" type="pres">
      <dgm:prSet presAssocID="{A2562DF2-2E4E-45E3-BEFB-4BC402FF9FEC}" presName="spacer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858720DE-6F53-49DE-A721-934E4735DF86}" type="pres">
      <dgm:prSet presAssocID="{3B54CC1A-2D12-466D-9952-2B97061D089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B861F7-C127-44AF-B8D0-BEE75F5461E4}" srcId="{E1E1D352-C74C-4AB2-B6E2-688DFF130445}" destId="{51345AD2-14AD-4AB2-BD73-4F43BA4A1BE8}" srcOrd="1" destOrd="0" parTransId="{9B8292E7-AA52-4140-A926-8BD7162DA742}" sibTransId="{A2562DF2-2E4E-45E3-BEFB-4BC402FF9FEC}"/>
    <dgm:cxn modelId="{705DC022-5A92-47AF-BEF0-E298172DFB9A}" type="presOf" srcId="{B23F6055-65B6-466C-A8C1-1E40CE4BF3E2}" destId="{FCCAF2A4-4A42-4E3E-AD2B-1B6BA7B1D67F}" srcOrd="0" destOrd="0" presId="urn:microsoft.com/office/officeart/2005/8/layout/vList2"/>
    <dgm:cxn modelId="{19367301-5FCB-4EC2-B82A-D6FDDC7B54C3}" type="presOf" srcId="{3B54CC1A-2D12-466D-9952-2B97061D0898}" destId="{858720DE-6F53-49DE-A721-934E4735DF86}" srcOrd="0" destOrd="0" presId="urn:microsoft.com/office/officeart/2005/8/layout/vList2"/>
    <dgm:cxn modelId="{5229BEC4-C39D-4AAD-813D-A7E91CE9F3AA}" srcId="{E1E1D352-C74C-4AB2-B6E2-688DFF130445}" destId="{3B54CC1A-2D12-466D-9952-2B97061D0898}" srcOrd="2" destOrd="0" parTransId="{6395BEA3-8CF8-40FB-A80F-41F4C8BB5838}" sibTransId="{EF7CCA55-480F-40E3-AE25-998D2CD7395A}"/>
    <dgm:cxn modelId="{90DA69AE-562E-4DD5-856F-22A5CD0895B9}" type="presOf" srcId="{E1E1D352-C74C-4AB2-B6E2-688DFF130445}" destId="{3D075251-C35C-49D3-A81B-2899FB9ED953}" srcOrd="0" destOrd="0" presId="urn:microsoft.com/office/officeart/2005/8/layout/vList2"/>
    <dgm:cxn modelId="{A40B8B11-0CB4-4B7C-AD2C-B2ABBF064908}" type="presOf" srcId="{51345AD2-14AD-4AB2-BD73-4F43BA4A1BE8}" destId="{8A955C5E-03BF-4ADF-B5C8-A67A06F006B1}" srcOrd="0" destOrd="0" presId="urn:microsoft.com/office/officeart/2005/8/layout/vList2"/>
    <dgm:cxn modelId="{46DB9B42-93D6-4E33-A6EB-2F4EC6544EA1}" srcId="{E1E1D352-C74C-4AB2-B6E2-688DFF130445}" destId="{B23F6055-65B6-466C-A8C1-1E40CE4BF3E2}" srcOrd="0" destOrd="0" parTransId="{8D834081-A4CB-428B-AD6C-C54726D5605B}" sibTransId="{B03C7464-2570-45D2-9272-CFCE216869E4}"/>
    <dgm:cxn modelId="{55F33E70-A61A-4C55-9DED-E1E2C9376FE7}" type="presParOf" srcId="{3D075251-C35C-49D3-A81B-2899FB9ED953}" destId="{FCCAF2A4-4A42-4E3E-AD2B-1B6BA7B1D67F}" srcOrd="0" destOrd="0" presId="urn:microsoft.com/office/officeart/2005/8/layout/vList2"/>
    <dgm:cxn modelId="{C3E6F239-3CC0-4461-B93E-99A380DB5C97}" type="presParOf" srcId="{3D075251-C35C-49D3-A81B-2899FB9ED953}" destId="{2DA976AE-320E-49D0-96C0-651A02AED533}" srcOrd="1" destOrd="0" presId="urn:microsoft.com/office/officeart/2005/8/layout/vList2"/>
    <dgm:cxn modelId="{EA408481-881A-4D72-AF72-ED452F0510A9}" type="presParOf" srcId="{3D075251-C35C-49D3-A81B-2899FB9ED953}" destId="{8A955C5E-03BF-4ADF-B5C8-A67A06F006B1}" srcOrd="2" destOrd="0" presId="urn:microsoft.com/office/officeart/2005/8/layout/vList2"/>
    <dgm:cxn modelId="{4A680A31-C6E3-4B38-864F-F6B89409D064}" type="presParOf" srcId="{3D075251-C35C-49D3-A81B-2899FB9ED953}" destId="{64409027-5AE3-474B-92E9-740B64898098}" srcOrd="3" destOrd="0" presId="urn:microsoft.com/office/officeart/2005/8/layout/vList2"/>
    <dgm:cxn modelId="{E7320D5E-ED81-4FB4-AEE0-244C79AA4A32}" type="presParOf" srcId="{3D075251-C35C-49D3-A81B-2899FB9ED953}" destId="{858720DE-6F53-49DE-A721-934E4735DF86}" srcOrd="4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E1D352-C74C-4AB2-B6E2-688DFF130445}" type="doc">
      <dgm:prSet loTypeId="urn:microsoft.com/office/officeart/2005/8/layout/vList2" loCatId="list" qsTypeId="urn:microsoft.com/office/officeart/2005/8/quickstyle/simple1#5" qsCatId="simple" csTypeId="urn:microsoft.com/office/officeart/2005/8/colors/accent1_2#5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B23F6055-65B6-466C-A8C1-1E40CE4BF3E2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>
            <a:spcAft>
              <a:spcPts val="0"/>
            </a:spcAft>
          </a:pPr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1). </a:t>
          </a:r>
          <a:r>
            <a:rPr lang="ru-RU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Недостатки законодательства, регулирующего деятельность муниципальных контрольно-счетных органов.</a:t>
          </a:r>
          <a:endParaRPr lang="ru-RU" sz="24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D834081-A4CB-428B-AD6C-C54726D5605B}" type="parTrans" cxnId="{46DB9B42-93D6-4E33-A6EB-2F4EC6544EA1}">
      <dgm:prSet/>
      <dgm:spPr/>
      <dgm:t>
        <a:bodyPr/>
        <a:lstStyle/>
        <a:p>
          <a:endParaRPr lang="ru-RU"/>
        </a:p>
      </dgm:t>
    </dgm:pt>
    <dgm:pt modelId="{B03C7464-2570-45D2-9272-CFCE216869E4}" type="sibTrans" cxnId="{46DB9B42-93D6-4E33-A6EB-2F4EC6544EA1}">
      <dgm:prSet/>
      <dgm:spPr/>
      <dgm:t>
        <a:bodyPr/>
        <a:lstStyle/>
        <a:p>
          <a:endParaRPr lang="ru-RU"/>
        </a:p>
      </dgm:t>
    </dgm:pt>
    <dgm:pt modelId="{51345AD2-14AD-4AB2-BD73-4F43BA4A1BE8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2). </a:t>
          </a:r>
          <a:r>
            <a:rPr lang="ru-RU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Недостаточная численность работников Счетной палаты для исполнения в полном объеме возложенных на нее полномочий (Федеральным законом от 07.02.2011 № 6-ФЗ и Положением о Счетной палате Колпашевского района).</a:t>
          </a:r>
          <a:endParaRPr lang="ru-RU" sz="24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B8292E7-AA52-4140-A926-8BD7162DA742}" type="parTrans" cxnId="{8EB861F7-C127-44AF-B8D0-BEE75F5461E4}">
      <dgm:prSet/>
      <dgm:spPr/>
      <dgm:t>
        <a:bodyPr/>
        <a:lstStyle/>
        <a:p>
          <a:endParaRPr lang="ru-RU"/>
        </a:p>
      </dgm:t>
    </dgm:pt>
    <dgm:pt modelId="{A2562DF2-2E4E-45E3-BEFB-4BC402FF9FEC}" type="sibTrans" cxnId="{8EB861F7-C127-44AF-B8D0-BEE75F5461E4}">
      <dgm:prSet/>
      <dgm:spPr/>
      <dgm:t>
        <a:bodyPr/>
        <a:lstStyle/>
        <a:p>
          <a:endParaRPr lang="ru-RU"/>
        </a:p>
      </dgm:t>
    </dgm:pt>
    <dgm:pt modelId="{3D075251-C35C-49D3-A81B-2899FB9ED953}" type="pres">
      <dgm:prSet presAssocID="{E1E1D352-C74C-4AB2-B6E2-688DFF1304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CAF2A4-4A42-4E3E-AD2B-1B6BA7B1D67F}" type="pres">
      <dgm:prSet presAssocID="{B23F6055-65B6-466C-A8C1-1E40CE4BF3E2}" presName="parentText" presStyleLbl="node1" presStyleIdx="0" presStyleCnt="2" custScaleY="138303" custLinFactY="-69113" custLinFactNeighborX="-3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976AE-320E-49D0-96C0-651A02AED533}" type="pres">
      <dgm:prSet presAssocID="{B03C7464-2570-45D2-9272-CFCE216869E4}" presName="spacer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8A955C5E-03BF-4ADF-B5C8-A67A06F006B1}" type="pres">
      <dgm:prSet presAssocID="{51345AD2-14AD-4AB2-BD73-4F43BA4A1BE8}" presName="parentText" presStyleLbl="node1" presStyleIdx="1" presStyleCnt="2" custAng="0" custScaleY="198469" custLinFactNeighborY="66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B861F7-C127-44AF-B8D0-BEE75F5461E4}" srcId="{E1E1D352-C74C-4AB2-B6E2-688DFF130445}" destId="{51345AD2-14AD-4AB2-BD73-4F43BA4A1BE8}" srcOrd="1" destOrd="0" parTransId="{9B8292E7-AA52-4140-A926-8BD7162DA742}" sibTransId="{A2562DF2-2E4E-45E3-BEFB-4BC402FF9FEC}"/>
    <dgm:cxn modelId="{4C44B752-14C9-4C93-B721-F22A97053034}" type="presOf" srcId="{E1E1D352-C74C-4AB2-B6E2-688DFF130445}" destId="{3D075251-C35C-49D3-A81B-2899FB9ED953}" srcOrd="0" destOrd="0" presId="urn:microsoft.com/office/officeart/2005/8/layout/vList2"/>
    <dgm:cxn modelId="{29AA7817-AA11-4060-A96F-06F7676D1E78}" type="presOf" srcId="{B23F6055-65B6-466C-A8C1-1E40CE4BF3E2}" destId="{FCCAF2A4-4A42-4E3E-AD2B-1B6BA7B1D67F}" srcOrd="0" destOrd="0" presId="urn:microsoft.com/office/officeart/2005/8/layout/vList2"/>
    <dgm:cxn modelId="{D5E268F4-D509-4C17-9854-93A2B5B15F66}" type="presOf" srcId="{51345AD2-14AD-4AB2-BD73-4F43BA4A1BE8}" destId="{8A955C5E-03BF-4ADF-B5C8-A67A06F006B1}" srcOrd="0" destOrd="0" presId="urn:microsoft.com/office/officeart/2005/8/layout/vList2"/>
    <dgm:cxn modelId="{46DB9B42-93D6-4E33-A6EB-2F4EC6544EA1}" srcId="{E1E1D352-C74C-4AB2-B6E2-688DFF130445}" destId="{B23F6055-65B6-466C-A8C1-1E40CE4BF3E2}" srcOrd="0" destOrd="0" parTransId="{8D834081-A4CB-428B-AD6C-C54726D5605B}" sibTransId="{B03C7464-2570-45D2-9272-CFCE216869E4}"/>
    <dgm:cxn modelId="{1F262B8C-A65E-4CC4-BC9B-03B6FC18BA74}" type="presParOf" srcId="{3D075251-C35C-49D3-A81B-2899FB9ED953}" destId="{FCCAF2A4-4A42-4E3E-AD2B-1B6BA7B1D67F}" srcOrd="0" destOrd="0" presId="urn:microsoft.com/office/officeart/2005/8/layout/vList2"/>
    <dgm:cxn modelId="{59B86622-5B1B-40F6-B68B-C65EFF50C75C}" type="presParOf" srcId="{3D075251-C35C-49D3-A81B-2899FB9ED953}" destId="{2DA976AE-320E-49D0-96C0-651A02AED533}" srcOrd="1" destOrd="0" presId="urn:microsoft.com/office/officeart/2005/8/layout/vList2"/>
    <dgm:cxn modelId="{C4166201-418D-43C4-B736-1DBC029186EF}" type="presParOf" srcId="{3D075251-C35C-49D3-A81B-2899FB9ED953}" destId="{8A955C5E-03BF-4ADF-B5C8-A67A06F006B1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4C46C-57E5-42A6-A0C9-93F0C2A1399B}" type="datetimeFigureOut">
              <a:rPr lang="ru-RU"/>
              <a:pPr>
                <a:defRPr/>
              </a:pPr>
              <a:t>30.05.2013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D71F3-48FA-4F9F-9776-CFA0BA2799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C6230-9923-49CD-9AFF-3C3101A27177}" type="datetimeFigureOut">
              <a:rPr lang="ru-RU"/>
              <a:pPr>
                <a:defRPr/>
              </a:pPr>
              <a:t>30.05.2013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FB05-32F8-4DEA-8518-A49B4DB1A8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F507D-0A17-470F-8732-F195950DE484}" type="datetimeFigureOut">
              <a:rPr lang="ru-RU"/>
              <a:pPr>
                <a:defRPr/>
              </a:pPr>
              <a:t>30.05.2013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4B33D-371F-42A5-8E9A-72AA81284E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B01DB-33AD-4BF9-8BD4-152E157A5265}" type="datetimeFigureOut">
              <a:rPr lang="ru-RU"/>
              <a:pPr>
                <a:defRPr/>
              </a:pPr>
              <a:t>30.05.2013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C9813-A16F-44F3-8656-84DD48AF23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8478-2E56-4E5A-8F5D-7CB9C9E002A4}" type="datetimeFigureOut">
              <a:rPr lang="ru-RU"/>
              <a:pPr>
                <a:defRPr/>
              </a:pPr>
              <a:t>30.05.2013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BB4E2-EBC7-487E-B720-6611C68F4B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F622F-5D54-4AE7-BB6D-53547333AAFC}" type="datetimeFigureOut">
              <a:rPr lang="ru-RU"/>
              <a:pPr>
                <a:defRPr/>
              </a:pPr>
              <a:t>30.05.2013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D3AD-2572-4889-9916-A43929AB26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98553-CF4A-4EB9-87FB-DB6341363B44}" type="datetimeFigureOut">
              <a:rPr lang="ru-RU"/>
              <a:pPr>
                <a:defRPr/>
              </a:pPr>
              <a:t>30.05.2013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3FFB6-E087-4095-A3C3-2393CCC7CF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A0B64-F076-4D58-A231-BBF62306AB53}" type="datetimeFigureOut">
              <a:rPr lang="ru-RU"/>
              <a:pPr>
                <a:defRPr/>
              </a:pPr>
              <a:t>30.05.2013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114C-25F4-452A-9589-D5DF7449FC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C348-9742-43CB-9A11-8AFDBB4C3BE1}" type="datetimeFigureOut">
              <a:rPr lang="ru-RU"/>
              <a:pPr>
                <a:defRPr/>
              </a:pPr>
              <a:t>30.05.2013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1A18B-0C88-4219-AD44-D67C9B19B6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109ED-6D9B-4A70-8956-3BD9DE3806F9}" type="datetimeFigureOut">
              <a:rPr lang="ru-RU"/>
              <a:pPr>
                <a:defRPr/>
              </a:pPr>
              <a:t>30.05.2013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3F838-FB55-4E1A-B1EA-707E56D19F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B8EED-CB35-4F8B-B7AE-ED7D5A32C6B0}" type="datetimeFigureOut">
              <a:rPr lang="ru-RU"/>
              <a:pPr>
                <a:defRPr/>
              </a:pPr>
              <a:t>30.05.2013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8675D-966E-416E-B15B-972C242BBA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24F45A-E7C9-47EC-A540-C7000640EAC7}" type="datetimeFigureOut">
              <a:rPr lang="ru-RU"/>
              <a:pPr>
                <a:defRPr/>
              </a:pPr>
              <a:t>30.05.2013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31E7C4-2506-4352-9260-BD6DD15126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4" r:id="rId2"/>
    <p:sldLayoutId id="2147483783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4" r:id="rId9"/>
    <p:sldLayoutId id="2147483780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garantf1://86367.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123" y="195240"/>
            <a:ext cx="7851648" cy="250033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entury" pitchFamily="18" charset="0"/>
                <a:cs typeface="Vrinda" pitchFamily="2" charset="0"/>
              </a:rPr>
              <a:t>СЧЕТНАЯ ПАЛАТА КОЛПАШЕВСКОГО РАЙОНА</a:t>
            </a:r>
            <a:endParaRPr lang="ru-RU" dirty="0">
              <a:solidFill>
                <a:schemeClr val="tx1"/>
              </a:solidFill>
              <a:latin typeface="Century" pitchFamily="18" charset="0"/>
              <a:cs typeface="Vrinda" pitchFamily="2" charset="0"/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25" y="3000375"/>
            <a:ext cx="5500688" cy="3429000"/>
          </a:xfrm>
        </p:spPr>
        <p:txBody>
          <a:bodyPr/>
          <a:lstStyle/>
          <a:p>
            <a:pPr marR="0" algn="just"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chemeClr val="bg1"/>
                </a:solidFill>
              </a:rPr>
              <a:t>Организация контроля является обязательным элементом управления общественными финансовыми средствами, так как такое управление влечет за собой ответственность перед обществом </a:t>
            </a:r>
          </a:p>
          <a:p>
            <a:pPr marR="0" algn="just"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chemeClr val="bg1"/>
                </a:solidFill>
              </a:rPr>
              <a:t>(Лимская декларация руководящих принципов контроля (принята IX Конгрессом Международной организации высших органов финансового контроля (ИНТОСАИ) в г. Лиме (Республика Перу) в 1977 году)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1001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План работы 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Счетной палаты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1001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2012 год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643042" y="2071678"/>
            <a:ext cx="5786478" cy="171451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Century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22 мероприятия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(из них 21 мероприятие по полномочиям поселений)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Century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57224" y="4286256"/>
            <a:ext cx="3500462" cy="185738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контрольных мероприятия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(по полномочиям поселений)</a:t>
            </a:r>
          </a:p>
        </p:txBody>
      </p:sp>
      <p:sp>
        <p:nvSpPr>
          <p:cNvPr id="9" name="Овал 8"/>
          <p:cNvSpPr/>
          <p:nvPr/>
        </p:nvSpPr>
        <p:spPr>
          <a:xfrm>
            <a:off x="4714876" y="4286256"/>
            <a:ext cx="3571900" cy="185738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 экспертно-аналитических мероприятий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(17 по полномочиям поселений)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2428860" y="3429000"/>
            <a:ext cx="500066" cy="85725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43636" y="3429000"/>
            <a:ext cx="500066" cy="85725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1001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План работы 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Счетной палаты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1001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 год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643042" y="2071678"/>
            <a:ext cx="5786478" cy="171451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Century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42 мероприятия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(из них 34 мероприятия по полномочиям поселений)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Century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00100" y="4286256"/>
            <a:ext cx="3357586" cy="185738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 контрольное мероприятие  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(16 по полномочиям поселений)</a:t>
            </a:r>
          </a:p>
        </p:txBody>
      </p:sp>
      <p:sp>
        <p:nvSpPr>
          <p:cNvPr id="9" name="Овал 8"/>
          <p:cNvSpPr/>
          <p:nvPr/>
        </p:nvSpPr>
        <p:spPr>
          <a:xfrm>
            <a:off x="4714876" y="4286256"/>
            <a:ext cx="3500462" cy="185738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 экспертно-аналитическое мероприятие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(18 по полномочиям поселений)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2428860" y="3429000"/>
            <a:ext cx="500066" cy="85725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43636" y="3429000"/>
            <a:ext cx="500066" cy="85725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1001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Количество проведенных мероприятий за период май 2012г. – май 2013г.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1001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643042" y="1857364"/>
            <a:ext cx="5786478" cy="192882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Century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 мероприятий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(2012 год – 23;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 год - 17)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Century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00100" y="4286256"/>
            <a:ext cx="3357586" cy="185738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 контрольных мероприятий 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(2012 год – 4;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 год - 3)</a:t>
            </a:r>
          </a:p>
        </p:txBody>
      </p:sp>
      <p:sp>
        <p:nvSpPr>
          <p:cNvPr id="9" name="Овал 8"/>
          <p:cNvSpPr/>
          <p:nvPr/>
        </p:nvSpPr>
        <p:spPr>
          <a:xfrm>
            <a:off x="4714876" y="4286256"/>
            <a:ext cx="3500462" cy="185738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33 экспертно-аналитических мероприятий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(2012 год – 19;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2013 год - 14)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2428860" y="3429000"/>
            <a:ext cx="500066" cy="85725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43636" y="3429000"/>
            <a:ext cx="500066" cy="85725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Результаты контрольных мероприятий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143372" y="1500174"/>
            <a:ext cx="4429156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115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(в 2012г.-77, в 2013г.-38)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43372" y="2285992"/>
            <a:ext cx="4429156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 млн. 844,9 тыс. руб.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3071810"/>
            <a:ext cx="4429156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(по мероприятиям 2012г. – 3)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3929066"/>
            <a:ext cx="4429156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143372" y="5643578"/>
            <a:ext cx="4429156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 млн. 237,0 тыс. руб.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(30,4%)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4786322"/>
            <a:ext cx="4429156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(дисциплинарная ответственность в виде замечания)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35718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Финансовые нарушения по их видам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26691" name="Group 67"/>
          <p:cNvGraphicFramePr>
            <a:graphicFrameLocks noGrp="1"/>
          </p:cNvGraphicFramePr>
          <p:nvPr/>
        </p:nvGraphicFramePr>
        <p:xfrm>
          <a:off x="285720" y="826135"/>
          <a:ext cx="8642350" cy="6031865"/>
        </p:xfrm>
        <a:graphic>
          <a:graphicData uri="http://schemas.openxmlformats.org/drawingml/2006/table">
            <a:tbl>
              <a:tblPr/>
              <a:tblGrid>
                <a:gridCol w="5008563"/>
                <a:gridCol w="1758950"/>
                <a:gridCol w="1874837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 финансового нарушения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Сумма нарушений,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Доля в общем объеме нарушений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/>
                    </a:solidFill>
                  </a:tcPr>
                </a:tc>
              </a:tr>
              <a:tr h="638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Неправомерное использование внебюджетных средств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Неэффективное использование бюджетных средств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594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Излишне предоставлено средств из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Неправомерное использование бюджетных средств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Недополучено доходов местного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 нарушения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8 015,0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Нарушения бухгалтерского учета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14 035,6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23 844,9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4388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Структура финансовых нарушений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9263" y="1092200"/>
          <a:ext cx="8331200" cy="5316538"/>
        </p:xfrm>
        <a:graphic>
          <a:graphicData uri="http://schemas.openxmlformats.org/presentationml/2006/ole">
            <p:oleObj spid="_x0000_s1026" r:id="rId3" imgW="8327858" imgH="5316173" progId="Excel.Shee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928694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Результаты экспертно-аналитических мероприятий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2296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143372" y="2143116"/>
            <a:ext cx="450059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351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(в 2012г.-256, в 2013г.-95)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43372" y="3143248"/>
            <a:ext cx="4500594" cy="1000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27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4572008"/>
            <a:ext cx="450059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5429264"/>
            <a:ext cx="45005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млн. 328,5 тыс. руб.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71438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Экспертно-аналитические мероприятия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32964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00" y="342880"/>
            <a:ext cx="8229600" cy="57150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Расходы на содержание Счетной палаты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30766" name="Group 46"/>
          <p:cNvGraphicFramePr>
            <a:graphicFrameLocks noGrp="1"/>
          </p:cNvGraphicFramePr>
          <p:nvPr/>
        </p:nvGraphicFramePr>
        <p:xfrm>
          <a:off x="500063" y="981075"/>
          <a:ext cx="8143875" cy="5727700"/>
        </p:xfrm>
        <a:graphic>
          <a:graphicData uri="http://schemas.openxmlformats.org/drawingml/2006/table">
            <a:tbl>
              <a:tblPr/>
              <a:tblGrid>
                <a:gridCol w="4000500"/>
                <a:gridCol w="2071687"/>
                <a:gridCol w="2071688"/>
              </a:tblGrid>
              <a:tr h="1073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  расходов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2012 года,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 на 2013 год,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Фонд оплаты труда и страховые взносы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1 464,4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2 696,3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Иные выплаты персоналу, за исключением фонда оплаты труда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95377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 закупки товаров, работ и услуг для муниципальных нужд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1 477,5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3 378,1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 счет средств ИМБТ из бюджетов поселений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средства бюджета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1 214,1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2 898,5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71438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Основные проблемы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601634" y="1206485"/>
          <a:ext cx="8329642" cy="507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8072493" cy="457203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dirty="0" smtClean="0">
                <a:solidFill>
                  <a:schemeClr val="tx1"/>
                </a:solidFill>
                <a:latin typeface="Century" pitchFamily="18" charset="0"/>
              </a:rPr>
              <a:t/>
            </a:r>
            <a:br>
              <a:rPr lang="ru-RU" sz="96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ru-RU" sz="9600" dirty="0" smtClean="0">
                <a:solidFill>
                  <a:schemeClr val="tx1"/>
                </a:solidFill>
                <a:latin typeface="Century" pitchFamily="18" charset="0"/>
              </a:rPr>
              <a:t/>
            </a:r>
            <a:br>
              <a:rPr lang="ru-RU" sz="96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ru-RU" sz="9600" dirty="0" smtClean="0">
                <a:solidFill>
                  <a:schemeClr val="tx1"/>
                </a:solidFill>
                <a:latin typeface="Century" pitchFamily="18" charset="0"/>
              </a:rPr>
              <a:t>ОТЧЕТ</a:t>
            </a:r>
            <a:r>
              <a:rPr lang="ru-RU" sz="9600" u="sng" dirty="0" smtClean="0">
                <a:solidFill>
                  <a:schemeClr val="tx1"/>
                </a:solidFill>
                <a:latin typeface="Century" pitchFamily="18" charset="0"/>
              </a:rPr>
              <a:t> </a:t>
            </a:r>
            <a:r>
              <a:rPr lang="ru-RU" sz="9600" dirty="0" smtClean="0">
                <a:solidFill>
                  <a:schemeClr val="tx1"/>
                </a:solidFill>
                <a:latin typeface="Century" pitchFamily="18" charset="0"/>
              </a:rPr>
              <a:t/>
            </a:r>
            <a:br>
              <a:rPr lang="ru-RU" sz="96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Century" pitchFamily="18" charset="0"/>
              </a:rPr>
              <a:t>о деятельности </a:t>
            </a:r>
            <a:br>
              <a:rPr lang="ru-RU" sz="60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entury" pitchFamily="18" charset="0"/>
              </a:rPr>
              <a:t>за период:</a:t>
            </a:r>
            <a:br>
              <a:rPr lang="ru-RU" sz="36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entury" pitchFamily="18" charset="0"/>
              </a:rPr>
              <a:t> май 2012 г. – май 2013 г.</a:t>
            </a:r>
            <a:br>
              <a:rPr lang="ru-RU" sz="36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entury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Century" pitchFamily="18" charset="0"/>
              </a:rPr>
            </a:br>
            <a:endParaRPr lang="ru-RU" sz="3600" dirty="0">
              <a:solidFill>
                <a:schemeClr val="tx1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71480"/>
            <a:ext cx="6357982" cy="35719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Планы на ближайшую перспективу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Разработка в 2013 – 2014 годах методик (единой методологии) проведения ежегодных обязательных экспертно-аналитических мероприятий (экспертизы проектов местных бюджетов, внешней проверки годовых отчетов об исполнении местных бюджетов).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ru-RU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Прохождение курсов повышения квалификации на базе филиала НИИ Счетной палаты РФ и в СибАГС (г.Новосибирск) по теме «Государственный и муниципальный финансовый контроль» (в 2013 году планируется направить 2-х работников).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ru-RU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Заключение в 2013 году договора с издательством на издание Бюллетеня Счетной палаты Колпашевского района в целях исполнения требований Федерального закона от 07.02.2011 № 6-ФЗ.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ru-RU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Создание в сети Интернет официального сайта Счетной палаты.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ru-RU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Проведение обучающих семинаров с финансовыми работниками поселений Колпашевского района в целях обеспечения соблюдения бюджетного законодательства Российской Федерации.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ru-RU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Осуществление со 2-ого полугодия 2013 года контроля в сфере размещения заказа для муниципальных нужд муниципального образования «Колпашевский район».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ru-RU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Вступление в Совет контрольно-счетных органов Томской области (создание Совета планируется в июне 2013 года), а также будет рассматриваться возможность вступления в Союз муниципальных контрольно-счетных органов Российской Федерации.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Рассмотрение возможности заключения соглашений о взаимодействии с налоговым органом, с правоохранительными органами.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ru-RU" sz="800" b="1" dirty="0" smtClean="0">
              <a:solidFill>
                <a:srgbClr val="0B539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06" y="2357430"/>
            <a:ext cx="9001188" cy="150019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entury" pitchFamily="18" charset="0"/>
                <a:cs typeface="Vrinda" pitchFamily="2" charset="0"/>
              </a:rPr>
              <a:t>БЛАГОДАРЮ </a:t>
            </a:r>
            <a:br>
              <a:rPr lang="ru-RU" dirty="0" smtClean="0">
                <a:solidFill>
                  <a:schemeClr val="tx1"/>
                </a:solidFill>
                <a:latin typeface="Century" pitchFamily="18" charset="0"/>
                <a:cs typeface="Vrinda" pitchFamily="2" charset="0"/>
              </a:rPr>
            </a:br>
            <a:r>
              <a:rPr lang="ru-RU" dirty="0" smtClean="0">
                <a:solidFill>
                  <a:schemeClr val="tx1"/>
                </a:solidFill>
                <a:latin typeface="Century" pitchFamily="18" charset="0"/>
                <a:cs typeface="Vrinda" pitchFamily="2" charset="0"/>
              </a:rPr>
              <a:t>ЗА  ВНИМАНИЕ!</a:t>
            </a:r>
            <a:endParaRPr lang="ru-RU" dirty="0">
              <a:solidFill>
                <a:schemeClr val="tx1"/>
              </a:solidFill>
              <a:latin typeface="Century" pitchFamily="18" charset="0"/>
              <a:cs typeface="Vrinda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58246" cy="1143008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Нормативная правовая база организации и деятельности 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Счетной палаты Колпашевского района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329642" cy="4929222"/>
          </a:xfr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  <a:cs typeface="Tahoma" pitchFamily="34" charset="0"/>
              </a:rPr>
              <a:t>            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Бюджетный кодекс Российской Федерации.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Федеральные законы:</a:t>
            </a:r>
            <a:endParaRPr lang="ru-RU" sz="2000" b="1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  <a:hlinkClick r:id="rId2"/>
            </a:endParaRPr>
          </a:p>
          <a:p>
            <a:pPr marL="432000" indent="-7560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№ 131-ФЗ от 06.10.2003г. «Об общих принципах организации местного самоуправления в Российской Федерации»;</a:t>
            </a:r>
          </a:p>
          <a:p>
            <a:pPr marL="432000" indent="-7560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№ 6-ФЗ от 07.02.2011г. «Об общих принципах организации и деятельности контрольно-счетных органов субъектов Российской Федерации и муниципальных образований».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Закон Томской области: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№ 8-ОЗ от 09.02.2012г. «Об отдельных вопросах деятельности контрольно-счетных органов муниципальных образований Томской области».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           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Решение Думы Колпашевского района: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№ 43 от 23.04.2012г. «Об утверждении Положения о Счетной палате Колпашевского района».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           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Приказ Счетной палаты Колпашевского района: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№ 29 от 23.07.2012г. «Об утверждении Регламента Счетной палаты Колпашевского района».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857250" y="1857375"/>
            <a:ext cx="500063" cy="142875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857250" y="2214563"/>
            <a:ext cx="500063" cy="142875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857250" y="3929063"/>
            <a:ext cx="500063" cy="142875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857250" y="4857750"/>
            <a:ext cx="500063" cy="142875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857250" y="5786438"/>
            <a:ext cx="500063" cy="142875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786874" cy="86752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Полномочия 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Счетной палаты Колпашевского района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Текст 14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142844" y="1357298"/>
            <a:ext cx="4429156" cy="535785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57200" algn="just" eaLnBrk="1" hangingPunct="1">
              <a:buClr>
                <a:srgbClr val="115964"/>
              </a:buClr>
              <a:buFont typeface="Calibri" pitchFamily="34" charset="0"/>
              <a:buAutoNum type="arabicPeriod"/>
              <a:defRPr/>
            </a:pPr>
            <a:r>
              <a:rPr lang="ru-RU" sz="1400" b="1" smtClean="0">
                <a:solidFill>
                  <a:srgbClr val="0B5395"/>
                </a:solidFill>
                <a:latin typeface="Arial" pitchFamily="34" charset="0"/>
                <a:cs typeface="Arial" pitchFamily="34" charset="0"/>
              </a:rPr>
              <a:t>Контроль за исполнением местного бюджета.</a:t>
            </a:r>
          </a:p>
          <a:p>
            <a:pPr marL="0" indent="457200" algn="just" eaLnBrk="1" hangingPunct="1">
              <a:buClr>
                <a:srgbClr val="115964"/>
              </a:buClr>
              <a:buFont typeface="Calibri" pitchFamily="34" charset="0"/>
              <a:buAutoNum type="arabicPeriod"/>
              <a:defRPr/>
            </a:pPr>
            <a:r>
              <a:rPr lang="ru-RU" sz="1400" b="1" smtClean="0">
                <a:solidFill>
                  <a:srgbClr val="0B5395"/>
                </a:solidFill>
                <a:latin typeface="Arial" pitchFamily="34" charset="0"/>
                <a:cs typeface="Arial" pitchFamily="34" charset="0"/>
              </a:rPr>
              <a:t>Экспертиза проектов местного бюджета.</a:t>
            </a:r>
          </a:p>
          <a:p>
            <a:pPr marL="0" indent="457200" algn="just" eaLnBrk="1" hangingPunct="1">
              <a:buClr>
                <a:srgbClr val="115964"/>
              </a:buClr>
              <a:buFont typeface="Calibri" pitchFamily="34" charset="0"/>
              <a:buAutoNum type="arabicPeriod"/>
              <a:defRPr/>
            </a:pPr>
            <a:r>
              <a:rPr lang="ru-RU" sz="1400" b="1" smtClean="0">
                <a:solidFill>
                  <a:srgbClr val="0B5395"/>
                </a:solidFill>
                <a:latin typeface="Arial" pitchFamily="34" charset="0"/>
                <a:cs typeface="Arial" pitchFamily="34" charset="0"/>
              </a:rPr>
              <a:t>Внешняя проверка годового отчета об исполнении местного бюджета.</a:t>
            </a:r>
          </a:p>
          <a:p>
            <a:pPr marL="0" indent="457200" algn="just" eaLnBrk="1" hangingPunct="1">
              <a:buClr>
                <a:srgbClr val="115964"/>
              </a:buClr>
              <a:buFont typeface="Calibri" pitchFamily="34" charset="0"/>
              <a:buAutoNum type="arabicPeriod"/>
              <a:defRPr/>
            </a:pPr>
            <a:r>
              <a:rPr lang="ru-RU" sz="1400" b="1" smtClean="0">
                <a:solidFill>
                  <a:srgbClr val="0B5395"/>
                </a:solidFill>
                <a:latin typeface="Arial" pitchFamily="34" charset="0"/>
                <a:cs typeface="Arial" pitchFamily="34" charset="0"/>
              </a:rPr>
              <a:t>Организация и осуществление контроля за законностью, результативностью (эффективностью и экономностью) использования средств местного бюджета, а также средств, получаемых местным бюджетом из иных источников, предусмотренных законодательством Российской Федерации.</a:t>
            </a:r>
          </a:p>
          <a:p>
            <a:pPr marL="0" indent="457200" algn="just" eaLnBrk="1" hangingPunct="1">
              <a:buClr>
                <a:srgbClr val="115964"/>
              </a:buClr>
              <a:buFont typeface="Calibri" pitchFamily="34" charset="0"/>
              <a:buAutoNum type="arabicPeriod"/>
              <a:defRPr/>
            </a:pPr>
            <a:r>
              <a:rPr lang="ru-RU" sz="1400" b="1" smtClean="0">
                <a:solidFill>
                  <a:srgbClr val="0B5395"/>
                </a:solidFill>
                <a:latin typeface="Arial" pitchFamily="34" charset="0"/>
                <a:cs typeface="Arial" pitchFamily="34" charset="0"/>
              </a:rPr>
              <a:t>Контроль за соблюдением установленного порядка управления и распоряжения имуществом, находящимся в собственности муниципального образования «Колпашевский район».</a:t>
            </a:r>
          </a:p>
          <a:p>
            <a:pPr marL="0" indent="457200" algn="just" eaLnBrk="1" hangingPunct="1">
              <a:buClr>
                <a:srgbClr val="115964"/>
              </a:buClr>
              <a:buFont typeface="Calibri" pitchFamily="34" charset="0"/>
              <a:buAutoNum type="arabicPeriod"/>
              <a:defRPr/>
            </a:pPr>
            <a:r>
              <a:rPr lang="ru-RU" sz="1400" b="1" smtClean="0">
                <a:solidFill>
                  <a:srgbClr val="0B5395"/>
                </a:solidFill>
                <a:latin typeface="Arial" pitchFamily="34" charset="0"/>
                <a:cs typeface="Arial" pitchFamily="34" charset="0"/>
              </a:rPr>
              <a:t>Оценка эффективности предоставления налоговых и иных льгот и преимуществ, бюджетных кредитов за счет средств местного бюджета.</a:t>
            </a:r>
          </a:p>
          <a:p>
            <a:pPr marL="0" indent="457200" algn="just" eaLnBrk="1" hangingPunct="1">
              <a:buClr>
                <a:srgbClr val="115964"/>
              </a:buClr>
              <a:buFont typeface="Calibri" pitchFamily="34" charset="0"/>
              <a:buAutoNum type="arabicPeriod"/>
              <a:defRPr/>
            </a:pPr>
            <a:r>
              <a:rPr lang="ru-RU" sz="1400" b="1" smtClean="0">
                <a:solidFill>
                  <a:srgbClr val="0B5395"/>
                </a:solidFill>
                <a:latin typeface="Arial" pitchFamily="34" charset="0"/>
                <a:cs typeface="Arial" pitchFamily="34" charset="0"/>
              </a:rPr>
              <a:t>Финансово-экономическая экспертиза проектов муниципальных правовых актов.</a:t>
            </a: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4714876" y="1357298"/>
            <a:ext cx="4286280" cy="53578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/>
          <a:lstStyle/>
          <a:p>
            <a:pPr indent="457200" algn="just">
              <a:buClr>
                <a:srgbClr val="115964"/>
              </a:buClr>
              <a:buFont typeface="Calibri" pitchFamily="34" charset="0"/>
              <a:buAutoNum type="arabicPeriod" startAt="8"/>
              <a:defRPr/>
            </a:pPr>
            <a:r>
              <a:rPr lang="ru-RU" sz="1400" b="1">
                <a:solidFill>
                  <a:srgbClr val="0B5395"/>
                </a:solidFill>
                <a:latin typeface="Arial" pitchFamily="34" charset="0"/>
                <a:cs typeface="Arial" pitchFamily="34" charset="0"/>
              </a:rPr>
              <a:t>Анализ бюджетного процесса в муниципальном образовании «Колпашевский район» и подготовка предложений, направленных на его совершенствование.</a:t>
            </a:r>
          </a:p>
          <a:p>
            <a:pPr indent="457200" algn="just">
              <a:buClr>
                <a:srgbClr val="115964"/>
              </a:buClr>
              <a:buFont typeface="Calibri" pitchFamily="34" charset="0"/>
              <a:buAutoNum type="arabicPeriod" startAt="8"/>
              <a:defRPr/>
            </a:pPr>
            <a:r>
              <a:rPr lang="ru-RU" sz="1400" b="1">
                <a:solidFill>
                  <a:srgbClr val="0B5395"/>
                </a:solidFill>
                <a:latin typeface="Arial" pitchFamily="34" charset="0"/>
                <a:cs typeface="Arial" pitchFamily="34" charset="0"/>
              </a:rPr>
              <a:t>Подготовка информации о ходе исполнения местного бюджета, о результатах проведенных контрольных и экспертно-аналитических мероприятий и представление такой информации в Думу Колпашевского района и Главе Колпашевского района.</a:t>
            </a:r>
          </a:p>
          <a:p>
            <a:pPr indent="457200" algn="just">
              <a:buClr>
                <a:srgbClr val="115964"/>
              </a:buClr>
              <a:buFont typeface="Calibri" pitchFamily="34" charset="0"/>
              <a:buAutoNum type="arabicPeriod" startAt="8"/>
              <a:defRPr/>
            </a:pPr>
            <a:r>
              <a:rPr lang="ru-RU" sz="1400" b="1">
                <a:solidFill>
                  <a:srgbClr val="0B5395"/>
                </a:solidFill>
                <a:latin typeface="Arial" pitchFamily="34" charset="0"/>
                <a:cs typeface="Arial" pitchFamily="34" charset="0"/>
              </a:rPr>
              <a:t>Участие в пределах полномочий в мероприятиях, направленных на противодействие коррупции.</a:t>
            </a:r>
          </a:p>
          <a:p>
            <a:pPr indent="457200" algn="just">
              <a:buClr>
                <a:srgbClr val="115964"/>
              </a:buClr>
              <a:buFont typeface="Calibri" pitchFamily="34" charset="0"/>
              <a:buAutoNum type="arabicPeriod" startAt="8"/>
              <a:defRPr/>
            </a:pPr>
            <a:r>
              <a:rPr lang="ru-RU" sz="1400" b="1">
                <a:solidFill>
                  <a:srgbClr val="0B5395"/>
                </a:solidFill>
                <a:latin typeface="Arial" pitchFamily="34" charset="0"/>
                <a:cs typeface="Arial" pitchFamily="34" charset="0"/>
              </a:rPr>
              <a:t>Контроль за законностью, результативностью (эффективностью и экономностью) использования средств местного бюджета, поступивших в бюджеты поселений, входящих в состав муниципального образования «Колпашевский район».</a:t>
            </a:r>
          </a:p>
          <a:p>
            <a:pPr indent="457200" algn="just">
              <a:buClr>
                <a:srgbClr val="115964"/>
              </a:buClr>
              <a:buFont typeface="Calibri" pitchFamily="34" charset="0"/>
              <a:buAutoNum type="arabicPeriod" startAt="8"/>
              <a:defRPr/>
            </a:pPr>
            <a:r>
              <a:rPr lang="ru-RU" sz="1400" b="1">
                <a:solidFill>
                  <a:srgbClr val="0B5395"/>
                </a:solidFill>
                <a:latin typeface="Arial" pitchFamily="34" charset="0"/>
                <a:cs typeface="Arial" pitchFamily="34" charset="0"/>
              </a:rPr>
              <a:t>Контроль за соблюдением законодательства Российской Федерации и иных нормативных правовых актов Российской Федерации о размещении заказов.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359" y="342348"/>
            <a:ext cx="8001056" cy="1713619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Соглашения о передаче 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Счетной палате Колпашевского района 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полномочий контрольно-счетного органа поселения по осуществлению внешнего муниципального финансового контроля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453" name="Group 45"/>
          <p:cNvGraphicFramePr>
            <a:graphicFrameLocks noGrp="1"/>
          </p:cNvGraphicFramePr>
          <p:nvPr>
            <p:ph idx="1"/>
          </p:nvPr>
        </p:nvGraphicFramePr>
        <p:xfrm>
          <a:off x="500063" y="2133600"/>
          <a:ext cx="8258175" cy="4465958"/>
        </p:xfrm>
        <a:graphic>
          <a:graphicData uri="http://schemas.openxmlformats.org/drawingml/2006/table">
            <a:tbl>
              <a:tblPr/>
              <a:tblGrid>
                <a:gridCol w="4864100"/>
                <a:gridCol w="3394075"/>
              </a:tblGrid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муниципального 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Дата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заключения Соглашения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Инкинское сельское поселение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31.05.2012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Новогоренское сельское поселение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01.06.2012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Чажемтовское сельское поселение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15.06.2012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Новоселовское сельское поселение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02.07.2012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Дальненское сельское поселение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02.07.2012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Копыловское сельское поселение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02.07.2012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Саровское сельское поселение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03.07.2012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Национальное Иванкинское сельское поселение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06.07.2012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Колпашевское городское поселение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14.09.2012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Структура 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Счетной палаты Колпашевского района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style>
          <a:lnRef idx="0">
            <a:schemeClr val="accent2"/>
          </a:lnRef>
          <a:fillRef idx="1001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</a:p>
        </p:txBody>
      </p:sp>
      <p:sp>
        <p:nvSpPr>
          <p:cNvPr id="5" name="Овал 4"/>
          <p:cNvSpPr/>
          <p:nvPr/>
        </p:nvSpPr>
        <p:spPr>
          <a:xfrm>
            <a:off x="1785918" y="1643050"/>
            <a:ext cx="5786478" cy="1214446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ПРЕДСЕДАТЕЛЬ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429124" y="2928934"/>
            <a:ext cx="500066" cy="928694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85918" y="3929066"/>
            <a:ext cx="5715040" cy="1214446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АППАРАТ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2179638" y="5321300"/>
            <a:ext cx="642938" cy="158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465637" y="5392738"/>
            <a:ext cx="50006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787356" y="5285582"/>
            <a:ext cx="714375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571604" y="5643578"/>
            <a:ext cx="1857388" cy="3571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инспектор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86182" y="5643578"/>
            <a:ext cx="1928826" cy="3571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инспектор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15074" y="5643578"/>
            <a:ext cx="1928826" cy="3571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itchFamily="18" charset="0"/>
              </a:rPr>
              <a:t>инспектор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71480"/>
            <a:ext cx="6357982" cy="35719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Организационные мероприятия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329642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001056" cy="50006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Локальные правовые акты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Century" pitchFamily="18" charset="0"/>
              </a:rPr>
              <a:t>:</a:t>
            </a:r>
          </a:p>
        </p:txBody>
      </p:sp>
      <p:graphicFrame>
        <p:nvGraphicFramePr>
          <p:cNvPr id="20503" name="Group 23"/>
          <p:cNvGraphicFramePr>
            <a:graphicFrameLocks noGrp="1"/>
          </p:cNvGraphicFramePr>
          <p:nvPr>
            <p:ph idx="1"/>
          </p:nvPr>
        </p:nvGraphicFramePr>
        <p:xfrm>
          <a:off x="357188" y="928688"/>
          <a:ext cx="8572500" cy="5688342"/>
        </p:xfrm>
        <a:graphic>
          <a:graphicData uri="http://schemas.openxmlformats.org/drawingml/2006/table">
            <a:tbl>
              <a:tblPr/>
              <a:tblGrid>
                <a:gridCol w="5357820"/>
                <a:gridCol w="3214680"/>
              </a:tblGrid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локального правового акта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Дата  и номер приказа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Счетной палаты Колпашевского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Регламент Счетной палаты Колпашевского района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23.07.2012 № 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Стандарт организации деятельности «Планирование работы Счетной палаты Колпашевского района»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24.07.2012 № 30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1527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Стандарт внешнего муниципального финансового контроля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«Общие правила проведения экспертно-аналитического мероприятия»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27.07.2012 № 31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Стандарт внешнего муниципального финансового контроля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«Общие правила проведения контрольного мероприятия»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30.07.2012 № 32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001056" cy="928694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Локальные правовые акты 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по направлениям деятельности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" pitchFamily="18" charset="0"/>
              </a:rPr>
              <a:t>:</a:t>
            </a:r>
          </a:p>
        </p:txBody>
      </p:sp>
      <p:graphicFrame>
        <p:nvGraphicFramePr>
          <p:cNvPr id="21554" name="Group 50"/>
          <p:cNvGraphicFramePr>
            <a:graphicFrameLocks noGrp="1"/>
          </p:cNvGraphicFramePr>
          <p:nvPr>
            <p:ph idx="1"/>
          </p:nvPr>
        </p:nvGraphicFramePr>
        <p:xfrm>
          <a:off x="357188" y="1341438"/>
          <a:ext cx="8572500" cy="5503864"/>
        </p:xfrm>
        <a:graphic>
          <a:graphicData uri="http://schemas.openxmlformats.org/drawingml/2006/table">
            <a:tbl>
              <a:tblPr/>
              <a:tblGrid>
                <a:gridCol w="4646612"/>
                <a:gridCol w="3925888"/>
              </a:tblGrid>
              <a:tr h="97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Направление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правовых актов, шт.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Внешний муниципальный финансовый контроль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Трудовые отношения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Бухгалтерский учет и финансы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Противодействие коррупции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Делопроизводство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Защита информации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Обращение граждан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Охрана труда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Воинский учет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Прочее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7F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5395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1291</TotalTime>
  <Words>1405</Words>
  <Application>Microsoft Office PowerPoint</Application>
  <PresentationFormat>Экран (4:3)</PresentationFormat>
  <Paragraphs>241</Paragraphs>
  <Slides>21</Slides>
  <Notes>0</Notes>
  <HiddenSlides>0</HiddenSlides>
  <MMClips>0</MMClips>
  <ScaleCrop>false</ScaleCrop>
  <HeadingPairs>
    <vt:vector size="8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  <vt:variant>
        <vt:lpstr>Произвольные показы</vt:lpstr>
      </vt:variant>
      <vt:variant>
        <vt:i4>1</vt:i4>
      </vt:variant>
    </vt:vector>
  </HeadingPairs>
  <TitlesOfParts>
    <vt:vector size="24" baseType="lpstr">
      <vt:lpstr>Поток</vt:lpstr>
      <vt:lpstr>Лист Microsoft Office Excel 97-2003</vt:lpstr>
      <vt:lpstr>СЧЕТНАЯ ПАЛАТА КОЛПАШЕВСКОГО РАЙОНА</vt:lpstr>
      <vt:lpstr>  ОТЧЕТ  о деятельности  за период:  май 2012 г. – май 2013 г.  </vt:lpstr>
      <vt:lpstr>Нормативная правовая база организации и деятельности  Счетной палаты Колпашевского района</vt:lpstr>
      <vt:lpstr>Полномочия  Счетной палаты Колпашевского района</vt:lpstr>
      <vt:lpstr>Соглашения о передаче  Счетной палате Колпашевского района  полномочий контрольно-счетного органа поселения по осуществлению внешнего муниципального финансового контроля</vt:lpstr>
      <vt:lpstr>Структура  Счетной палаты Колпашевского района</vt:lpstr>
      <vt:lpstr>Организационные мероприятия</vt:lpstr>
      <vt:lpstr>Локальные правовые акты:</vt:lpstr>
      <vt:lpstr>Локальные правовые акты  по направлениям деятельности:</vt:lpstr>
      <vt:lpstr>План работы  Счетной палаты</vt:lpstr>
      <vt:lpstr>План работы  Счетной палаты</vt:lpstr>
      <vt:lpstr>Количество проведенных мероприятий за период май 2012г. – май 2013г.</vt:lpstr>
      <vt:lpstr>Результаты контрольных мероприятий </vt:lpstr>
      <vt:lpstr>Финансовые нарушения по их видам</vt:lpstr>
      <vt:lpstr>Структура финансовых нарушений</vt:lpstr>
      <vt:lpstr>Результаты экспертно-аналитических мероприятий</vt:lpstr>
      <vt:lpstr>Экспертно-аналитические мероприятия</vt:lpstr>
      <vt:lpstr>Расходы на содержание Счетной палаты</vt:lpstr>
      <vt:lpstr>Основные проблемы</vt:lpstr>
      <vt:lpstr>Планы на ближайшую перспективу</vt:lpstr>
      <vt:lpstr>БЛАГОДАРЮ  ЗА  ВНИМАНИЕ!</vt:lpstr>
      <vt:lpstr>Произвольный показ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СЧЕТНАЯ ПАЛАТА КОЛПАШЕВСКОГО РАЙОНА</dc:title>
  <dc:creator>Zadoyanova</dc:creator>
  <cp:lastModifiedBy>Muratov</cp:lastModifiedBy>
  <cp:revision>195</cp:revision>
  <dcterms:created xsi:type="dcterms:W3CDTF">2013-05-22T07:19:34Z</dcterms:created>
  <dcterms:modified xsi:type="dcterms:W3CDTF">2013-05-30T05:48:47Z</dcterms:modified>
</cp:coreProperties>
</file>